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5"/>
  </p:notesMasterIdLst>
  <p:sldIdLst>
    <p:sldId id="256" r:id="rId2"/>
    <p:sldId id="257" r:id="rId3"/>
    <p:sldId id="260" r:id="rId4"/>
    <p:sldId id="278" r:id="rId5"/>
    <p:sldId id="471" r:id="rId6"/>
    <p:sldId id="474" r:id="rId7"/>
    <p:sldId id="285" r:id="rId8"/>
    <p:sldId id="519" r:id="rId9"/>
    <p:sldId id="518" r:id="rId10"/>
    <p:sldId id="473" r:id="rId11"/>
    <p:sldId id="280" r:id="rId12"/>
    <p:sldId id="462" r:id="rId13"/>
    <p:sldId id="463" r:id="rId14"/>
    <p:sldId id="470" r:id="rId15"/>
    <p:sldId id="469" r:id="rId16"/>
    <p:sldId id="494" r:id="rId17"/>
    <p:sldId id="476" r:id="rId18"/>
    <p:sldId id="259" r:id="rId19"/>
    <p:sldId id="266" r:id="rId20"/>
    <p:sldId id="261" r:id="rId21"/>
    <p:sldId id="267" r:id="rId22"/>
    <p:sldId id="477" r:id="rId23"/>
    <p:sldId id="502" r:id="rId24"/>
    <p:sldId id="501" r:id="rId25"/>
    <p:sldId id="504" r:id="rId26"/>
    <p:sldId id="503" r:id="rId27"/>
    <p:sldId id="475" r:id="rId28"/>
    <p:sldId id="262" r:id="rId29"/>
    <p:sldId id="505" r:id="rId30"/>
    <p:sldId id="506" r:id="rId31"/>
    <p:sldId id="485" r:id="rId32"/>
    <p:sldId id="508" r:id="rId33"/>
    <p:sldId id="509" r:id="rId34"/>
    <p:sldId id="495" r:id="rId35"/>
    <p:sldId id="496" r:id="rId36"/>
    <p:sldId id="516" r:id="rId37"/>
    <p:sldId id="514" r:id="rId38"/>
    <p:sldId id="515" r:id="rId39"/>
    <p:sldId id="498" r:id="rId40"/>
    <p:sldId id="466" r:id="rId41"/>
    <p:sldId id="511" r:id="rId42"/>
    <p:sldId id="490" r:id="rId43"/>
    <p:sldId id="512" r:id="rId44"/>
    <p:sldId id="513" r:id="rId45"/>
    <p:sldId id="500" r:id="rId46"/>
    <p:sldId id="517" r:id="rId47"/>
    <p:sldId id="472" r:id="rId48"/>
    <p:sldId id="283" r:id="rId49"/>
    <p:sldId id="282" r:id="rId50"/>
    <p:sldId id="279" r:id="rId51"/>
    <p:sldId id="281" r:id="rId52"/>
    <p:sldId id="286" r:id="rId53"/>
    <p:sldId id="289" r:id="rId54"/>
    <p:sldId id="287" r:id="rId55"/>
    <p:sldId id="446" r:id="rId56"/>
    <p:sldId id="447" r:id="rId57"/>
    <p:sldId id="448" r:id="rId58"/>
    <p:sldId id="453" r:id="rId59"/>
    <p:sldId id="455" r:id="rId60"/>
    <p:sldId id="454" r:id="rId61"/>
    <p:sldId id="288" r:id="rId62"/>
    <p:sldId id="290" r:id="rId63"/>
    <p:sldId id="456" r:id="rId64"/>
    <p:sldId id="457" r:id="rId65"/>
    <p:sldId id="460" r:id="rId66"/>
    <p:sldId id="458" r:id="rId67"/>
    <p:sldId id="461" r:id="rId68"/>
    <p:sldId id="459" r:id="rId69"/>
    <p:sldId id="467" r:id="rId70"/>
    <p:sldId id="464" r:id="rId71"/>
    <p:sldId id="465" r:id="rId72"/>
    <p:sldId id="497" r:id="rId73"/>
    <p:sldId id="499" r:id="rId74"/>
  </p:sldIdLst>
  <p:sldSz cx="9144000" cy="5143500" type="screen16x9"/>
  <p:notesSz cx="6858000" cy="9144000"/>
  <p:embeddedFontLst>
    <p:embeddedFont>
      <p:font typeface="Cambria" panose="02040503050406030204" pitchFamily="18" charset="0"/>
      <p:regular r:id="rId76"/>
      <p:bold r:id="rId77"/>
      <p:italic r:id="rId78"/>
      <p:boldItalic r:id="rId79"/>
    </p:embeddedFont>
    <p:embeddedFont>
      <p:font typeface="Cambria Math" panose="02040503050406030204" pitchFamily="18" charset="0"/>
      <p:regular r:id="rId80"/>
    </p:embeddedFont>
    <p:embeddedFont>
      <p:font typeface="Consolas" panose="020B0609020204030204" pitchFamily="49" charset="0"/>
      <p:regular r:id="rId81"/>
      <p:bold r:id="rId82"/>
      <p:italic r:id="rId83"/>
      <p:boldItalic r:id="rId84"/>
    </p:embeddedFont>
    <p:embeddedFont>
      <p:font typeface="Lato" panose="020F0502020204030203" pitchFamily="34" charset="0"/>
      <p:regular r:id="rId85"/>
      <p:bold r:id="rId86"/>
      <p:italic r:id="rId87"/>
      <p:boldItalic r:id="rId88"/>
    </p:embeddedFont>
    <p:embeddedFont>
      <p:font typeface="Raleway" pitchFamily="2" charset="0"/>
      <p:regular r:id="rId89"/>
      <p:bold r:id="rId90"/>
      <p:italic r:id="rId91"/>
      <p:boldItalic r:id="rId92"/>
    </p:embeddedFont>
    <p:embeddedFont>
      <p:font typeface="Segoe UI" panose="020B0502040204020203"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26"/>
  </p:normalViewPr>
  <p:slideViewPr>
    <p:cSldViewPr snapToGrid="0" snapToObjects="1">
      <p:cViewPr varScale="1">
        <p:scale>
          <a:sx n="195" d="100"/>
          <a:sy n="195" d="100"/>
        </p:scale>
        <p:origin x="72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8.fntdata"/><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4098195F-3CE7-430D-8206-B59D789E3FD7}" type="presOf" srcId="{BEE22CC3-71A8-4FE2-A916-4C37F1A89AFD}" destId="{26C05194-595E-44D1-84CB-2197238A83C4}"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1-128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~9GHz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~500-1800MHz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 or licensed</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1-128 Cores</a:t>
          </a:r>
        </a:p>
        <a:p>
          <a:pPr marL="57150" lvl="1" indent="-57150" algn="l" defTabSz="488950">
            <a:lnSpc>
              <a:spcPct val="90000"/>
            </a:lnSpc>
            <a:spcBef>
              <a:spcPct val="0"/>
            </a:spcBef>
            <a:spcAft>
              <a:spcPct val="15000"/>
            </a:spcAft>
            <a:buChar char="•"/>
          </a:pPr>
          <a:r>
            <a:rPr lang="en-US" sz="1100" kern="1200" dirty="0"/>
            <a:t>up to ~9GHz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~500-1800MHz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 or licensed</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9/30/2025</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30.png"/><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18" Type="http://schemas.openxmlformats.org/officeDocument/2006/relationships/image" Target="../media/image25.pn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19" Type="http://schemas.openxmlformats.org/officeDocument/2006/relationships/image" Target="../media/image26.sv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 Id="rId9" Type="http://schemas.openxmlformats.org/officeDocument/2006/relationships/image" Target="../media/image26.sv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25.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26.sv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0.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wjZofJX0v4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hyperlink" Target="https://evanw.github.io/float-to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43.xml.rels><?xml version="1.0" encoding="UTF-8" standalone="yes"?>
<Relationships xmlns="http://schemas.openxmlformats.org/package/2006/relationships"><Relationship Id="rId3" Type="http://schemas.openxmlformats.org/officeDocument/2006/relationships/hyperlink" Target="https://blogs.nvidia.com/blog/2020/05/14/tensorfloat-32-precision-format/" TargetMode="Externa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wmf"/><Relationship Id="rId4"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11.wmf"/><Relationship Id="rId4" Type="http://schemas.openxmlformats.org/officeDocument/2006/relationships/oleObject" Target="../embeddings/oleObject5.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hyperlink" Target="https://www.thekerneltrip.com/machine/learning/computational-complexity-learning-algorithm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116.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117.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66.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71.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Foundry</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Foundry, play with a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Studio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13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we have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FE6E-CA46-F62D-F7E1-91CEE806888E}"/>
              </a:ext>
            </a:extLst>
          </p:cNvPr>
          <p:cNvSpPr>
            <a:spLocks noGrp="1"/>
          </p:cNvSpPr>
          <p:nvPr>
            <p:ph type="title"/>
          </p:nvPr>
        </p:nvSpPr>
        <p:spPr>
          <a:xfrm>
            <a:off x="319500" y="490496"/>
            <a:ext cx="2808000" cy="755700"/>
          </a:xfrm>
        </p:spPr>
        <p:txBody>
          <a:bodyPr/>
          <a:lstStyle/>
          <a:p>
            <a:r>
              <a:rPr lang="en-US" dirty="0"/>
              <a:t>Serverless Endpoints</a:t>
            </a:r>
          </a:p>
        </p:txBody>
      </p:sp>
      <p:sp>
        <p:nvSpPr>
          <p:cNvPr id="3" name="Text Placeholder 2">
            <a:extLst>
              <a:ext uri="{FF2B5EF4-FFF2-40B4-BE49-F238E27FC236}">
                <a16:creationId xmlns:a16="http://schemas.microsoft.com/office/drawing/2014/main" id="{7D0C1ACB-7C90-2C7E-FD62-759FD14EDA94}"/>
              </a:ext>
            </a:extLst>
          </p:cNvPr>
          <p:cNvSpPr>
            <a:spLocks noGrp="1"/>
          </p:cNvSpPr>
          <p:nvPr>
            <p:ph type="body" idx="1"/>
          </p:nvPr>
        </p:nvSpPr>
        <p:spPr>
          <a:xfrm>
            <a:off x="319500" y="1246196"/>
            <a:ext cx="2808000" cy="2806200"/>
          </a:xfrm>
        </p:spPr>
        <p:txBody>
          <a:bodyPr/>
          <a:lstStyle/>
          <a:p>
            <a:r>
              <a:rPr lang="en-US" dirty="0"/>
              <a:t>For certain hosted models, you can deploy a serverless endpoint.</a:t>
            </a:r>
          </a:p>
          <a:p>
            <a:endParaRPr lang="en-US" dirty="0"/>
          </a:p>
          <a:p>
            <a:r>
              <a:rPr lang="en-US" dirty="0"/>
              <a:t>Pay-as-you-go pricing based on usage</a:t>
            </a:r>
          </a:p>
        </p:txBody>
      </p:sp>
      <p:pic>
        <p:nvPicPr>
          <p:cNvPr id="4" name="Picture 3">
            <a:extLst>
              <a:ext uri="{FF2B5EF4-FFF2-40B4-BE49-F238E27FC236}">
                <a16:creationId xmlns:a16="http://schemas.microsoft.com/office/drawing/2014/main" id="{01161B15-974C-7A9E-F103-5A9A26FE20D9}"/>
              </a:ext>
            </a:extLst>
          </p:cNvPr>
          <p:cNvPicPr>
            <a:picLocks noChangeAspect="1"/>
          </p:cNvPicPr>
          <p:nvPr/>
        </p:nvPicPr>
        <p:blipFill>
          <a:blip r:embed="rId2"/>
          <a:stretch>
            <a:fillRect/>
          </a:stretch>
        </p:blipFill>
        <p:spPr>
          <a:xfrm>
            <a:off x="3523657" y="109990"/>
            <a:ext cx="3232345" cy="3164619"/>
          </a:xfrm>
          <a:prstGeom prst="rect">
            <a:avLst/>
          </a:prstGeom>
          <a:ln>
            <a:solidFill>
              <a:schemeClr val="tx1"/>
            </a:solidFill>
          </a:ln>
        </p:spPr>
      </p:pic>
      <p:pic>
        <p:nvPicPr>
          <p:cNvPr id="5" name="Picture 4">
            <a:extLst>
              <a:ext uri="{FF2B5EF4-FFF2-40B4-BE49-F238E27FC236}">
                <a16:creationId xmlns:a16="http://schemas.microsoft.com/office/drawing/2014/main" id="{90BE05AE-3C10-18C9-65C9-3BC5AB396A4C}"/>
              </a:ext>
            </a:extLst>
          </p:cNvPr>
          <p:cNvPicPr>
            <a:picLocks noChangeAspect="1"/>
          </p:cNvPicPr>
          <p:nvPr/>
        </p:nvPicPr>
        <p:blipFill>
          <a:blip r:embed="rId3"/>
          <a:stretch>
            <a:fillRect/>
          </a:stretch>
        </p:blipFill>
        <p:spPr>
          <a:xfrm>
            <a:off x="5870102" y="2862470"/>
            <a:ext cx="2769551" cy="2042491"/>
          </a:xfrm>
          <a:prstGeom prst="rect">
            <a:avLst/>
          </a:prstGeom>
          <a:ln>
            <a:solidFill>
              <a:schemeClr val="tx1"/>
            </a:solidFill>
          </a:ln>
        </p:spPr>
      </p:pic>
      <p:pic>
        <p:nvPicPr>
          <p:cNvPr id="6" name="Picture 5">
            <a:extLst>
              <a:ext uri="{FF2B5EF4-FFF2-40B4-BE49-F238E27FC236}">
                <a16:creationId xmlns:a16="http://schemas.microsoft.com/office/drawing/2014/main" id="{AB2BD686-D53E-0280-471E-3DD2AD261D59}"/>
              </a:ext>
            </a:extLst>
          </p:cNvPr>
          <p:cNvPicPr>
            <a:picLocks noChangeAspect="1"/>
          </p:cNvPicPr>
          <p:nvPr/>
        </p:nvPicPr>
        <p:blipFill>
          <a:blip r:embed="rId4"/>
          <a:stretch>
            <a:fillRect/>
          </a:stretch>
        </p:blipFill>
        <p:spPr>
          <a:xfrm>
            <a:off x="319500" y="2649296"/>
            <a:ext cx="3083981" cy="2336782"/>
          </a:xfrm>
          <a:prstGeom prst="rect">
            <a:avLst/>
          </a:prstGeom>
        </p:spPr>
      </p:pic>
    </p:spTree>
    <p:extLst>
      <p:ext uri="{BB962C8B-B14F-4D97-AF65-F5344CB8AC3E}">
        <p14:creationId xmlns:p14="http://schemas.microsoft.com/office/powerpoint/2010/main" val="3902434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FF4E-4E49-54F8-1A43-7D17BEAE56A8}"/>
              </a:ext>
            </a:extLst>
          </p:cNvPr>
          <p:cNvSpPr>
            <a:spLocks noGrp="1"/>
          </p:cNvSpPr>
          <p:nvPr>
            <p:ph type="title"/>
          </p:nvPr>
        </p:nvSpPr>
        <p:spPr>
          <a:xfrm>
            <a:off x="169888" y="188234"/>
            <a:ext cx="6321600" cy="635400"/>
          </a:xfrm>
        </p:spPr>
        <p:txBody>
          <a:bodyPr anchor="ctr">
            <a:normAutofit/>
          </a:bodyPr>
          <a:lstStyle/>
          <a:p>
            <a:r>
              <a:rPr lang="en-US" sz="2800" dirty="0"/>
              <a:t>Example LLM Architecture</a:t>
            </a:r>
          </a:p>
        </p:txBody>
      </p:sp>
      <p:sp>
        <p:nvSpPr>
          <p:cNvPr id="4" name="Rectangle 3">
            <a:extLst>
              <a:ext uri="{FF2B5EF4-FFF2-40B4-BE49-F238E27FC236}">
                <a16:creationId xmlns:a16="http://schemas.microsoft.com/office/drawing/2014/main" id="{F0676AD0-36C9-A13C-898F-7188C38D38A2}"/>
              </a:ext>
            </a:extLst>
          </p:cNvPr>
          <p:cNvSpPr/>
          <p:nvPr/>
        </p:nvSpPr>
        <p:spPr>
          <a:xfrm>
            <a:off x="1566306" y="1375376"/>
            <a:ext cx="1083357"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Embedding</a:t>
            </a:r>
          </a:p>
        </p:txBody>
      </p:sp>
      <p:sp>
        <p:nvSpPr>
          <p:cNvPr id="5" name="TextBox 4">
            <a:extLst>
              <a:ext uri="{FF2B5EF4-FFF2-40B4-BE49-F238E27FC236}">
                <a16:creationId xmlns:a16="http://schemas.microsoft.com/office/drawing/2014/main" id="{96D5A597-448E-E8FA-F91B-DBB464BE876D}"/>
              </a:ext>
            </a:extLst>
          </p:cNvPr>
          <p:cNvSpPr txBox="1"/>
          <p:nvPr/>
        </p:nvSpPr>
        <p:spPr>
          <a:xfrm>
            <a:off x="215104" y="782291"/>
            <a:ext cx="987884" cy="307777"/>
          </a:xfrm>
          <a:prstGeom prst="rect">
            <a:avLst/>
          </a:prstGeom>
          <a:noFill/>
        </p:spPr>
        <p:txBody>
          <a:bodyPr wrap="square" rtlCol="0">
            <a:spAutoFit/>
          </a:bodyPr>
          <a:lstStyle/>
          <a:p>
            <a:pPr algn="ctr"/>
            <a:r>
              <a:rPr lang="en-US" dirty="0">
                <a:solidFill>
                  <a:schemeClr val="tx1"/>
                </a:solidFill>
              </a:rPr>
              <a:t>Input</a:t>
            </a:r>
          </a:p>
        </p:txBody>
      </p:sp>
      <p:cxnSp>
        <p:nvCxnSpPr>
          <p:cNvPr id="7" name="Straight Arrow Connector 6">
            <a:extLst>
              <a:ext uri="{FF2B5EF4-FFF2-40B4-BE49-F238E27FC236}">
                <a16:creationId xmlns:a16="http://schemas.microsoft.com/office/drawing/2014/main" id="{F0326D66-5AEE-84D4-8D5E-7F58E80BB1C5}"/>
              </a:ext>
            </a:extLst>
          </p:cNvPr>
          <p:cNvCxnSpPr>
            <a:cxnSpLocks/>
            <a:stCxn id="28" idx="3"/>
            <a:endCxn id="4" idx="1"/>
          </p:cNvCxnSpPr>
          <p:nvPr/>
        </p:nvCxnSpPr>
        <p:spPr>
          <a:xfrm>
            <a:off x="1334272" y="1602767"/>
            <a:ext cx="232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28FCFE3A-8B9D-B1C4-A68A-EFEEC77DE588}"/>
              </a:ext>
            </a:extLst>
          </p:cNvPr>
          <p:cNvSpPr/>
          <p:nvPr/>
        </p:nvSpPr>
        <p:spPr>
          <a:xfrm>
            <a:off x="3008697"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Attention</a:t>
            </a:r>
          </a:p>
          <a:p>
            <a:pPr algn="ctr"/>
            <a:r>
              <a:rPr lang="en-US" dirty="0"/>
              <a:t>Heads</a:t>
            </a:r>
          </a:p>
        </p:txBody>
      </p:sp>
      <p:sp>
        <p:nvSpPr>
          <p:cNvPr id="10" name="Rectangle 9">
            <a:extLst>
              <a:ext uri="{FF2B5EF4-FFF2-40B4-BE49-F238E27FC236}">
                <a16:creationId xmlns:a16="http://schemas.microsoft.com/office/drawing/2014/main" id="{5C65D807-3307-076A-8A51-9221080ABD0F}"/>
              </a:ext>
            </a:extLst>
          </p:cNvPr>
          <p:cNvSpPr/>
          <p:nvPr/>
        </p:nvSpPr>
        <p:spPr>
          <a:xfrm>
            <a:off x="4777789"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Multilayer Perceptron</a:t>
            </a:r>
          </a:p>
        </p:txBody>
      </p:sp>
      <p:cxnSp>
        <p:nvCxnSpPr>
          <p:cNvPr id="11" name="Straight Arrow Connector 10">
            <a:extLst>
              <a:ext uri="{FF2B5EF4-FFF2-40B4-BE49-F238E27FC236}">
                <a16:creationId xmlns:a16="http://schemas.microsoft.com/office/drawing/2014/main" id="{6C6B8D24-BF62-5384-7305-57E40A496DD1}"/>
              </a:ext>
            </a:extLst>
          </p:cNvPr>
          <p:cNvCxnSpPr>
            <a:cxnSpLocks/>
            <a:stCxn id="4" idx="3"/>
            <a:endCxn id="9" idx="1"/>
          </p:cNvCxnSpPr>
          <p:nvPr/>
        </p:nvCxnSpPr>
        <p:spPr>
          <a:xfrm>
            <a:off x="2649663" y="1602767"/>
            <a:ext cx="359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D6CB353-8710-44E7-F2F2-C08C303A3CC7}"/>
              </a:ext>
            </a:extLst>
          </p:cNvPr>
          <p:cNvCxnSpPr>
            <a:cxnSpLocks/>
            <a:stCxn id="9" idx="3"/>
            <a:endCxn id="10" idx="1"/>
          </p:cNvCxnSpPr>
          <p:nvPr/>
        </p:nvCxnSpPr>
        <p:spPr>
          <a:xfrm>
            <a:off x="4482255" y="1602767"/>
            <a:ext cx="295534" cy="0"/>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DE486F7-163B-1200-2905-828B7ECF4F60}"/>
              </a:ext>
            </a:extLst>
          </p:cNvPr>
          <p:cNvSpPr/>
          <p:nvPr/>
        </p:nvSpPr>
        <p:spPr>
          <a:xfrm>
            <a:off x="6546881" y="1375376"/>
            <a:ext cx="1335618"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Unembedding</a:t>
            </a:r>
          </a:p>
        </p:txBody>
      </p:sp>
      <p:cxnSp>
        <p:nvCxnSpPr>
          <p:cNvPr id="18" name="Straight Arrow Connector 17">
            <a:extLst>
              <a:ext uri="{FF2B5EF4-FFF2-40B4-BE49-F238E27FC236}">
                <a16:creationId xmlns:a16="http://schemas.microsoft.com/office/drawing/2014/main" id="{5F6883BC-46A5-3729-FB09-CB1B45559E05}"/>
              </a:ext>
            </a:extLst>
          </p:cNvPr>
          <p:cNvCxnSpPr>
            <a:cxnSpLocks/>
            <a:stCxn id="10" idx="3"/>
            <a:endCxn id="17" idx="1"/>
          </p:cNvCxnSpPr>
          <p:nvPr/>
        </p:nvCxnSpPr>
        <p:spPr>
          <a:xfrm>
            <a:off x="6251347" y="1602767"/>
            <a:ext cx="295534"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66B5171-B4BB-9C4D-6784-8A128F7EB181}"/>
              </a:ext>
            </a:extLst>
          </p:cNvPr>
          <p:cNvSpPr/>
          <p:nvPr/>
        </p:nvSpPr>
        <p:spPr>
          <a:xfrm>
            <a:off x="8057056" y="1375376"/>
            <a:ext cx="1003124"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Logits</a:t>
            </a:r>
          </a:p>
        </p:txBody>
      </p:sp>
      <p:sp>
        <p:nvSpPr>
          <p:cNvPr id="28" name="Rectangle 27">
            <a:extLst>
              <a:ext uri="{FF2B5EF4-FFF2-40B4-BE49-F238E27FC236}">
                <a16:creationId xmlns:a16="http://schemas.microsoft.com/office/drawing/2014/main" id="{4D8EA4A7-F5F8-D00B-EE78-9E55A2B3ECC2}"/>
              </a:ext>
            </a:extLst>
          </p:cNvPr>
          <p:cNvSpPr/>
          <p:nvPr/>
        </p:nvSpPr>
        <p:spPr>
          <a:xfrm>
            <a:off x="83820" y="1375376"/>
            <a:ext cx="1250452"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Tokenization</a:t>
            </a:r>
          </a:p>
        </p:txBody>
      </p:sp>
      <p:cxnSp>
        <p:nvCxnSpPr>
          <p:cNvPr id="31" name="Straight Arrow Connector 30">
            <a:extLst>
              <a:ext uri="{FF2B5EF4-FFF2-40B4-BE49-F238E27FC236}">
                <a16:creationId xmlns:a16="http://schemas.microsoft.com/office/drawing/2014/main" id="{F4F3A3A6-8D07-8E7A-DFC4-154BA1981BCC}"/>
              </a:ext>
            </a:extLst>
          </p:cNvPr>
          <p:cNvCxnSpPr>
            <a:cxnSpLocks/>
            <a:stCxn id="5" idx="2"/>
            <a:endCxn id="28" idx="0"/>
          </p:cNvCxnSpPr>
          <p:nvPr/>
        </p:nvCxnSpPr>
        <p:spPr>
          <a:xfrm>
            <a:off x="709046" y="1090068"/>
            <a:ext cx="0" cy="2853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8B1F3B93-817B-6C63-AAE0-D346AB960BC1}"/>
              </a:ext>
            </a:extLst>
          </p:cNvPr>
          <p:cNvCxnSpPr>
            <a:cxnSpLocks/>
            <a:stCxn id="17" idx="3"/>
            <a:endCxn id="25" idx="1"/>
          </p:cNvCxnSpPr>
          <p:nvPr/>
        </p:nvCxnSpPr>
        <p:spPr>
          <a:xfrm>
            <a:off x="7882499" y="1602767"/>
            <a:ext cx="174557"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3EE09FE-69D7-7E33-4AB6-990DF9E736A3}"/>
              </a:ext>
            </a:extLst>
          </p:cNvPr>
          <p:cNvSpPr txBox="1"/>
          <p:nvPr/>
        </p:nvSpPr>
        <p:spPr>
          <a:xfrm>
            <a:off x="8100090" y="784785"/>
            <a:ext cx="917056" cy="307777"/>
          </a:xfrm>
          <a:prstGeom prst="rect">
            <a:avLst/>
          </a:prstGeom>
          <a:noFill/>
        </p:spPr>
        <p:txBody>
          <a:bodyPr wrap="square" rtlCol="0">
            <a:spAutoFit/>
          </a:bodyPr>
          <a:lstStyle/>
          <a:p>
            <a:pPr algn="ctr"/>
            <a:r>
              <a:rPr lang="en-US" dirty="0">
                <a:solidFill>
                  <a:schemeClr val="accent3"/>
                </a:solidFill>
              </a:rPr>
              <a:t>Output</a:t>
            </a:r>
          </a:p>
        </p:txBody>
      </p:sp>
      <p:cxnSp>
        <p:nvCxnSpPr>
          <p:cNvPr id="42" name="Straight Arrow Connector 41">
            <a:extLst>
              <a:ext uri="{FF2B5EF4-FFF2-40B4-BE49-F238E27FC236}">
                <a16:creationId xmlns:a16="http://schemas.microsoft.com/office/drawing/2014/main" id="{300CCF35-8596-B4FB-1994-4D4EA6554A92}"/>
              </a:ext>
            </a:extLst>
          </p:cNvPr>
          <p:cNvCxnSpPr>
            <a:cxnSpLocks/>
            <a:stCxn id="25" idx="0"/>
            <a:endCxn id="41" idx="2"/>
          </p:cNvCxnSpPr>
          <p:nvPr/>
        </p:nvCxnSpPr>
        <p:spPr>
          <a:xfrm flipV="1">
            <a:off x="8558618" y="1092562"/>
            <a:ext cx="0" cy="282814"/>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5AD29D6C-A330-FF4B-8C79-0D8D63EF95D1}"/>
              </a:ext>
            </a:extLst>
          </p:cNvPr>
          <p:cNvCxnSpPr>
            <a:cxnSpLocks/>
            <a:stCxn id="10" idx="0"/>
            <a:endCxn id="9" idx="0"/>
          </p:cNvCxnSpPr>
          <p:nvPr/>
        </p:nvCxnSpPr>
        <p:spPr>
          <a:xfrm rot="16200000" flipV="1">
            <a:off x="4630022" y="490830"/>
            <a:ext cx="12700" cy="1769092"/>
          </a:xfrm>
          <a:prstGeom prst="bent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5FA805-0E0E-4CEB-63DB-107D4E320746}"/>
              </a:ext>
            </a:extLst>
          </p:cNvPr>
          <p:cNvSpPr txBox="1"/>
          <p:nvPr/>
        </p:nvSpPr>
        <p:spPr>
          <a:xfrm>
            <a:off x="4194646" y="782290"/>
            <a:ext cx="870751" cy="307777"/>
          </a:xfrm>
          <a:prstGeom prst="rect">
            <a:avLst/>
          </a:prstGeom>
          <a:noFill/>
        </p:spPr>
        <p:txBody>
          <a:bodyPr wrap="none" rtlCol="0">
            <a:spAutoFit/>
          </a:bodyPr>
          <a:lstStyle/>
          <a:p>
            <a:pPr algn="ctr"/>
            <a:r>
              <a:rPr lang="en-US" i="1" dirty="0">
                <a:solidFill>
                  <a:schemeClr val="accent4"/>
                </a:solidFill>
              </a:rPr>
              <a:t>h</a:t>
            </a:r>
            <a:r>
              <a:rPr lang="en-US" dirty="0">
                <a:solidFill>
                  <a:schemeClr val="accent4"/>
                </a:solidFill>
              </a:rPr>
              <a:t> Layers</a:t>
            </a:r>
          </a:p>
        </p:txBody>
      </p:sp>
      <p:sp>
        <p:nvSpPr>
          <p:cNvPr id="104" name="Rectangle 103">
            <a:extLst>
              <a:ext uri="{FF2B5EF4-FFF2-40B4-BE49-F238E27FC236}">
                <a16:creationId xmlns:a16="http://schemas.microsoft.com/office/drawing/2014/main" id="{19AAF01C-0E95-CEF2-CE06-3EB6127EB234}"/>
              </a:ext>
            </a:extLst>
          </p:cNvPr>
          <p:cNvSpPr/>
          <p:nvPr/>
        </p:nvSpPr>
        <p:spPr>
          <a:xfrm>
            <a:off x="83820" y="1888074"/>
            <a:ext cx="1250452"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Convert the input to tokens</a:t>
            </a:r>
          </a:p>
        </p:txBody>
      </p:sp>
      <p:sp>
        <p:nvSpPr>
          <p:cNvPr id="105" name="Rectangle 104">
            <a:extLst>
              <a:ext uri="{FF2B5EF4-FFF2-40B4-BE49-F238E27FC236}">
                <a16:creationId xmlns:a16="http://schemas.microsoft.com/office/drawing/2014/main" id="{00F1F0EB-EA69-2ABE-A5E5-73C1A6CEFEA7}"/>
              </a:ext>
            </a:extLst>
          </p:cNvPr>
          <p:cNvSpPr/>
          <p:nvPr/>
        </p:nvSpPr>
        <p:spPr>
          <a:xfrm>
            <a:off x="1566306" y="1888074"/>
            <a:ext cx="1083357"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Embed the tokens in the vector space</a:t>
            </a:r>
          </a:p>
        </p:txBody>
      </p:sp>
      <p:sp>
        <p:nvSpPr>
          <p:cNvPr id="106" name="Rectangle 105">
            <a:extLst>
              <a:ext uri="{FF2B5EF4-FFF2-40B4-BE49-F238E27FC236}">
                <a16:creationId xmlns:a16="http://schemas.microsoft.com/office/drawing/2014/main" id="{A8E58209-DFDA-FD08-5E80-78798ADEE80A}"/>
              </a:ext>
            </a:extLst>
          </p:cNvPr>
          <p:cNvSpPr/>
          <p:nvPr/>
        </p:nvSpPr>
        <p:spPr>
          <a:xfrm>
            <a:off x="3008697" y="18880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Give weights to the relationship between tokens</a:t>
            </a:r>
          </a:p>
        </p:txBody>
      </p:sp>
      <p:sp>
        <p:nvSpPr>
          <p:cNvPr id="107" name="Rectangle 106">
            <a:extLst>
              <a:ext uri="{FF2B5EF4-FFF2-40B4-BE49-F238E27FC236}">
                <a16:creationId xmlns:a16="http://schemas.microsoft.com/office/drawing/2014/main" id="{B7198D52-B121-8571-6D1A-63F91BF1C4AA}"/>
              </a:ext>
            </a:extLst>
          </p:cNvPr>
          <p:cNvSpPr/>
          <p:nvPr/>
        </p:nvSpPr>
        <p:spPr>
          <a:xfrm>
            <a:off x="4777789" y="19007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Expands and projects down</a:t>
            </a:r>
          </a:p>
        </p:txBody>
      </p:sp>
      <p:sp>
        <p:nvSpPr>
          <p:cNvPr id="108" name="Rectangle 107">
            <a:extLst>
              <a:ext uri="{FF2B5EF4-FFF2-40B4-BE49-F238E27FC236}">
                <a16:creationId xmlns:a16="http://schemas.microsoft.com/office/drawing/2014/main" id="{1CBE4A63-2E6F-103B-4B69-01C4800A0794}"/>
              </a:ext>
            </a:extLst>
          </p:cNvPr>
          <p:cNvSpPr/>
          <p:nvPr/>
        </p:nvSpPr>
        <p:spPr>
          <a:xfrm>
            <a:off x="6546881" y="1900774"/>
            <a:ext cx="1335618"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Projects hidden dimensions to vocabulary space</a:t>
            </a:r>
          </a:p>
        </p:txBody>
      </p:sp>
      <p:sp>
        <p:nvSpPr>
          <p:cNvPr id="109" name="Rectangle 108">
            <a:extLst>
              <a:ext uri="{FF2B5EF4-FFF2-40B4-BE49-F238E27FC236}">
                <a16:creationId xmlns:a16="http://schemas.microsoft.com/office/drawing/2014/main" id="{328AAD77-C4A4-375B-5BFB-612F24E37D8A}"/>
              </a:ext>
            </a:extLst>
          </p:cNvPr>
          <p:cNvSpPr/>
          <p:nvPr/>
        </p:nvSpPr>
        <p:spPr>
          <a:xfrm>
            <a:off x="8057056" y="1900774"/>
            <a:ext cx="1003124"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Final token probabilities</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FC7BA80-1E1B-2FCC-4F7F-2BD785D5653F}"/>
                  </a:ext>
                </a:extLst>
              </p:cNvPr>
              <p:cNvSpPr txBox="1"/>
              <p:nvPr/>
            </p:nvSpPr>
            <p:spPr>
              <a:xfrm>
                <a:off x="565994" y="2990850"/>
                <a:ext cx="2861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xmlns="">
          <p:sp>
            <p:nvSpPr>
              <p:cNvPr id="116" name="TextBox 115">
                <a:extLst>
                  <a:ext uri="{FF2B5EF4-FFF2-40B4-BE49-F238E27FC236}">
                    <a16:creationId xmlns:a16="http://schemas.microsoft.com/office/drawing/2014/main" id="{8FC7BA80-1E1B-2FCC-4F7F-2BD785D5653F}"/>
                  </a:ext>
                </a:extLst>
              </p:cNvPr>
              <p:cNvSpPr txBox="1">
                <a:spLocks noRot="1" noChangeAspect="1" noMove="1" noResize="1" noEditPoints="1" noAdjustHandles="1" noChangeArrowheads="1" noChangeShapeType="1" noTextEdit="1"/>
              </p:cNvSpPr>
              <p:nvPr/>
            </p:nvSpPr>
            <p:spPr>
              <a:xfrm>
                <a:off x="565994" y="2990850"/>
                <a:ext cx="286104" cy="215444"/>
              </a:xfrm>
              <a:prstGeom prst="rect">
                <a:avLst/>
              </a:prstGeom>
              <a:blipFill>
                <a:blip r:embed="rId2"/>
                <a:stretch>
                  <a:fillRect l="-21277" t="-2857" r="-19149"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E5A7820-078B-0253-4A38-4D6475BAC107}"/>
                  </a:ext>
                </a:extLst>
              </p:cNvPr>
              <p:cNvSpPr txBox="1"/>
              <p:nvPr/>
            </p:nvSpPr>
            <p:spPr>
              <a:xfrm>
                <a:off x="1876574" y="2990850"/>
                <a:ext cx="4628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p:txBody>
          </p:sp>
        </mc:Choice>
        <mc:Fallback xmlns="">
          <p:sp>
            <p:nvSpPr>
              <p:cNvPr id="117" name="TextBox 116">
                <a:extLst>
                  <a:ext uri="{FF2B5EF4-FFF2-40B4-BE49-F238E27FC236}">
                    <a16:creationId xmlns:a16="http://schemas.microsoft.com/office/drawing/2014/main" id="{3E5A7820-078B-0253-4A38-4D6475BAC107}"/>
                  </a:ext>
                </a:extLst>
              </p:cNvPr>
              <p:cNvSpPr txBox="1">
                <a:spLocks noRot="1" noChangeAspect="1" noMove="1" noResize="1" noEditPoints="1" noAdjustHandles="1" noChangeArrowheads="1" noChangeShapeType="1" noTextEdit="1"/>
              </p:cNvSpPr>
              <p:nvPr/>
            </p:nvSpPr>
            <p:spPr>
              <a:xfrm>
                <a:off x="1876574" y="2990850"/>
                <a:ext cx="462819" cy="215444"/>
              </a:xfrm>
              <a:prstGeom prst="rect">
                <a:avLst/>
              </a:prstGeom>
              <a:blipFill>
                <a:blip r:embed="rId3"/>
                <a:stretch>
                  <a:fillRect l="-13158" t="-2857" r="-11842"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F95D194-1279-C5A3-A8B9-F39B51B79A08}"/>
                  </a:ext>
                </a:extLst>
              </p:cNvPr>
              <p:cNvSpPr txBox="1"/>
              <p:nvPr/>
            </p:nvSpPr>
            <p:spPr>
              <a:xfrm>
                <a:off x="2890211" y="2984811"/>
                <a:ext cx="1723229" cy="430887"/>
              </a:xfrm>
              <a:prstGeom prst="rect">
                <a:avLst/>
              </a:prstGeom>
              <a:noFill/>
            </p:spPr>
            <p:txBody>
              <a:bodyPr wrap="none" lIns="0" tIns="0" rIns="0" bIns="0" rtlCol="0">
                <a:spAutoFit/>
              </a:bodyPr>
              <a:lstStyle/>
              <a:p>
                <a:pPr algn="ctr"/>
                <a:r>
                  <a:rPr lang="en-US" b="0" dirty="0"/>
                  <a:t>Queries/Keys/Values:</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US" dirty="0"/>
              </a:p>
            </p:txBody>
          </p:sp>
        </mc:Choice>
        <mc:Fallback xmlns="">
          <p:sp>
            <p:nvSpPr>
              <p:cNvPr id="118" name="TextBox 117">
                <a:extLst>
                  <a:ext uri="{FF2B5EF4-FFF2-40B4-BE49-F238E27FC236}">
                    <a16:creationId xmlns:a16="http://schemas.microsoft.com/office/drawing/2014/main" id="{EF95D194-1279-C5A3-A8B9-F39B51B79A08}"/>
                  </a:ext>
                </a:extLst>
              </p:cNvPr>
              <p:cNvSpPr txBox="1">
                <a:spLocks noRot="1" noChangeAspect="1" noMove="1" noResize="1" noEditPoints="1" noAdjustHandles="1" noChangeArrowheads="1" noChangeShapeType="1" noTextEdit="1"/>
              </p:cNvSpPr>
              <p:nvPr/>
            </p:nvSpPr>
            <p:spPr>
              <a:xfrm>
                <a:off x="2890211" y="2984811"/>
                <a:ext cx="1723229" cy="430887"/>
              </a:xfrm>
              <a:prstGeom prst="rect">
                <a:avLst/>
              </a:prstGeom>
              <a:blipFill>
                <a:blip r:embed="rId4"/>
                <a:stretch>
                  <a:fillRect l="-5654" t="-14286" r="-5654"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25DE628-8309-9512-B3F0-3B5A24A54E70}"/>
                  </a:ext>
                </a:extLst>
              </p:cNvPr>
              <p:cNvSpPr txBox="1"/>
              <p:nvPr/>
            </p:nvSpPr>
            <p:spPr>
              <a:xfrm>
                <a:off x="4906132" y="2990850"/>
                <a:ext cx="1216872" cy="430887"/>
              </a:xfrm>
              <a:prstGeom prst="rect">
                <a:avLst/>
              </a:prstGeom>
              <a:noFill/>
            </p:spPr>
            <p:txBody>
              <a:bodyPr wrap="none" lIns="0" tIns="0" rIns="0" bIns="0" rtlCol="0">
                <a:spAutoFit/>
              </a:bodyPr>
              <a:lstStyle/>
              <a:p>
                <a:pPr algn="ctr"/>
                <a:r>
                  <a:rPr lang="en-US" b="0" dirty="0"/>
                  <a:t>Hidden: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m:t>
                        </m:r>
                        <m:r>
                          <a:rPr lang="en-US" b="0" i="1" smtClean="0">
                            <a:latin typeface="Cambria Math" panose="02040503050406030204" pitchFamily="18" charset="0"/>
                          </a:rPr>
                          <m:t>𝑑</m:t>
                        </m:r>
                      </m:e>
                    </m:d>
                  </m:oMath>
                </a14:m>
                <a:endParaRPr lang="en-US" b="0" i="1" dirty="0">
                  <a:latin typeface="Cambria Math" panose="02040503050406030204" pitchFamily="18" charset="0"/>
                </a:endParaRPr>
              </a:p>
              <a:p>
                <a:pPr algn="ctr"/>
                <a:r>
                  <a:rPr lang="en-US" dirty="0"/>
                  <a:t>Output: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19" name="TextBox 118">
                <a:extLst>
                  <a:ext uri="{FF2B5EF4-FFF2-40B4-BE49-F238E27FC236}">
                    <a16:creationId xmlns:a16="http://schemas.microsoft.com/office/drawing/2014/main" id="{A25DE628-8309-9512-B3F0-3B5A24A54E70}"/>
                  </a:ext>
                </a:extLst>
              </p:cNvPr>
              <p:cNvSpPr txBox="1">
                <a:spLocks noRot="1" noChangeAspect="1" noMove="1" noResize="1" noEditPoints="1" noAdjustHandles="1" noChangeArrowheads="1" noChangeShapeType="1" noTextEdit="1"/>
              </p:cNvSpPr>
              <p:nvPr/>
            </p:nvSpPr>
            <p:spPr>
              <a:xfrm>
                <a:off x="4906132" y="2990850"/>
                <a:ext cx="1216872" cy="430887"/>
              </a:xfrm>
              <a:prstGeom prst="rect">
                <a:avLst/>
              </a:prstGeom>
              <a:blipFill>
                <a:blip r:embed="rId5"/>
                <a:stretch>
                  <a:fillRect l="-7035" t="-14286"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6D36462-A504-4DBD-A444-2E7B4D318F51}"/>
                  </a:ext>
                </a:extLst>
              </p:cNvPr>
              <p:cNvSpPr txBox="1"/>
              <p:nvPr/>
            </p:nvSpPr>
            <p:spPr>
              <a:xfrm>
                <a:off x="6978952" y="2984811"/>
                <a:ext cx="4714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oMath>
                  </m:oMathPara>
                </a14:m>
                <a:endParaRPr lang="en-US" dirty="0"/>
              </a:p>
            </p:txBody>
          </p:sp>
        </mc:Choice>
        <mc:Fallback xmlns="">
          <p:sp>
            <p:nvSpPr>
              <p:cNvPr id="120" name="TextBox 119">
                <a:extLst>
                  <a:ext uri="{FF2B5EF4-FFF2-40B4-BE49-F238E27FC236}">
                    <a16:creationId xmlns:a16="http://schemas.microsoft.com/office/drawing/2014/main" id="{86D36462-A504-4DBD-A444-2E7B4D318F51}"/>
                  </a:ext>
                </a:extLst>
              </p:cNvPr>
              <p:cNvSpPr txBox="1">
                <a:spLocks noRot="1" noChangeAspect="1" noMove="1" noResize="1" noEditPoints="1" noAdjustHandles="1" noChangeArrowheads="1" noChangeShapeType="1" noTextEdit="1"/>
              </p:cNvSpPr>
              <p:nvPr/>
            </p:nvSpPr>
            <p:spPr>
              <a:xfrm>
                <a:off x="6978952" y="2984811"/>
                <a:ext cx="471475" cy="215444"/>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6DB79B-7CF8-F30B-C7EA-34F077F557A8}"/>
                  </a:ext>
                </a:extLst>
              </p:cNvPr>
              <p:cNvSpPr txBox="1"/>
              <p:nvPr/>
            </p:nvSpPr>
            <p:spPr>
              <a:xfrm>
                <a:off x="3458473" y="3580507"/>
                <a:ext cx="586699" cy="430887"/>
              </a:xfrm>
              <a:prstGeom prst="rect">
                <a:avLst/>
              </a:prstGeom>
              <a:noFill/>
            </p:spPr>
            <p:txBody>
              <a:bodyPr wrap="none" lIns="0" tIns="0" rIns="0" bIns="0" rtlCol="0">
                <a:spAutoFit/>
              </a:bodyPr>
              <a:lstStyle/>
              <a:p>
                <a:pPr algn="ctr"/>
                <a:r>
                  <a:rPr lang="en-US" b="0" dirty="0"/>
                  <a:t>Output:</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21" name="TextBox 120">
                <a:extLst>
                  <a:ext uri="{FF2B5EF4-FFF2-40B4-BE49-F238E27FC236}">
                    <a16:creationId xmlns:a16="http://schemas.microsoft.com/office/drawing/2014/main" id="{5C6DB79B-7CF8-F30B-C7EA-34F077F557A8}"/>
                  </a:ext>
                </a:extLst>
              </p:cNvPr>
              <p:cNvSpPr txBox="1">
                <a:spLocks noRot="1" noChangeAspect="1" noMove="1" noResize="1" noEditPoints="1" noAdjustHandles="1" noChangeArrowheads="1" noChangeShapeType="1" noTextEdit="1"/>
              </p:cNvSpPr>
              <p:nvPr/>
            </p:nvSpPr>
            <p:spPr>
              <a:xfrm>
                <a:off x="3458473" y="3580507"/>
                <a:ext cx="586699" cy="430887"/>
              </a:xfrm>
              <a:prstGeom prst="rect">
                <a:avLst/>
              </a:prstGeom>
              <a:blipFill>
                <a:blip r:embed="rId7"/>
                <a:stretch>
                  <a:fillRect l="-18557" t="-12676" r="-16495"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B082966-1AE1-7222-8B9C-22A60003AB07}"/>
                  </a:ext>
                </a:extLst>
              </p:cNvPr>
              <p:cNvSpPr txBox="1"/>
              <p:nvPr/>
            </p:nvSpPr>
            <p:spPr>
              <a:xfrm>
                <a:off x="8411975" y="2978004"/>
                <a:ext cx="2932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oMath>
                  </m:oMathPara>
                </a14:m>
                <a:endParaRPr lang="en-US" dirty="0"/>
              </a:p>
            </p:txBody>
          </p:sp>
        </mc:Choice>
        <mc:Fallback xmlns="">
          <p:sp>
            <p:nvSpPr>
              <p:cNvPr id="122" name="TextBox 121">
                <a:extLst>
                  <a:ext uri="{FF2B5EF4-FFF2-40B4-BE49-F238E27FC236}">
                    <a16:creationId xmlns:a16="http://schemas.microsoft.com/office/drawing/2014/main" id="{BB082966-1AE1-7222-8B9C-22A60003AB07}"/>
                  </a:ext>
                </a:extLst>
              </p:cNvPr>
              <p:cNvSpPr txBox="1">
                <a:spLocks noRot="1" noChangeAspect="1" noMove="1" noResize="1" noEditPoints="1" noAdjustHandles="1" noChangeArrowheads="1" noChangeShapeType="1" noTextEdit="1"/>
              </p:cNvSpPr>
              <p:nvPr/>
            </p:nvSpPr>
            <p:spPr>
              <a:xfrm>
                <a:off x="8411975" y="2978004"/>
                <a:ext cx="293285" cy="215444"/>
              </a:xfrm>
              <a:prstGeom prst="rect">
                <a:avLst/>
              </a:prstGeom>
              <a:blipFill>
                <a:blip r:embed="rId8"/>
                <a:stretch>
                  <a:fillRect b="-8571"/>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FB83E33D-A4E2-291E-2D4B-526240B68F6A}"/>
              </a:ext>
            </a:extLst>
          </p:cNvPr>
          <p:cNvSpPr txBox="1"/>
          <p:nvPr/>
        </p:nvSpPr>
        <p:spPr>
          <a:xfrm>
            <a:off x="86658" y="3896912"/>
            <a:ext cx="4572000" cy="1169551"/>
          </a:xfrm>
          <a:prstGeom prst="rect">
            <a:avLst/>
          </a:prstGeom>
          <a:noFill/>
        </p:spPr>
        <p:txBody>
          <a:bodyPr wrap="square">
            <a:spAutoFit/>
          </a:bodyPr>
          <a:lstStyle/>
          <a:p>
            <a:r>
              <a:rPr lang="en-US" dirty="0"/>
              <a:t>Vocabulary size: 𝑉=30,000</a:t>
            </a:r>
          </a:p>
          <a:p>
            <a:r>
              <a:rPr lang="en-US" dirty="0"/>
              <a:t>Embedding dimension: 𝑑=768</a:t>
            </a:r>
          </a:p>
          <a:p>
            <a:r>
              <a:rPr lang="en-US" dirty="0"/>
              <a:t>Number of tokens in sequence (context): 𝑇=512</a:t>
            </a:r>
          </a:p>
          <a:p>
            <a:r>
              <a:rPr lang="en-US" dirty="0"/>
              <a:t>Number of attention heads: ℎ=12</a:t>
            </a:r>
          </a:p>
          <a:p>
            <a:r>
              <a:rPr lang="en-US" dirty="0"/>
              <a:t>Feedforward layer dimension (hidden size): 4×𝑑=3072</a:t>
            </a:r>
          </a:p>
        </p:txBody>
      </p:sp>
    </p:spTree>
    <p:extLst>
      <p:ext uri="{BB962C8B-B14F-4D97-AF65-F5344CB8AC3E}">
        <p14:creationId xmlns:p14="http://schemas.microsoft.com/office/powerpoint/2010/main" val="1875120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F82-519E-54D9-8505-77795968F5D0}"/>
              </a:ext>
            </a:extLst>
          </p:cNvPr>
          <p:cNvSpPr>
            <a:spLocks noGrp="1"/>
          </p:cNvSpPr>
          <p:nvPr>
            <p:ph type="title"/>
          </p:nvPr>
        </p:nvSpPr>
        <p:spPr>
          <a:xfrm>
            <a:off x="376797" y="490496"/>
            <a:ext cx="3380963" cy="755700"/>
          </a:xfrm>
        </p:spPr>
        <p:txBody>
          <a:bodyPr/>
          <a:lstStyle/>
          <a:p>
            <a:r>
              <a:rPr lang="en-US" dirty="0"/>
              <a:t>Matrix Multiplication in LLMs</a:t>
            </a:r>
          </a:p>
        </p:txBody>
      </p:sp>
      <p:sp>
        <p:nvSpPr>
          <p:cNvPr id="3" name="Text Placeholder 2">
            <a:extLst>
              <a:ext uri="{FF2B5EF4-FFF2-40B4-BE49-F238E27FC236}">
                <a16:creationId xmlns:a16="http://schemas.microsoft.com/office/drawing/2014/main" id="{F7D560C2-1091-2919-4A49-C521E0A506AD}"/>
              </a:ext>
            </a:extLst>
          </p:cNvPr>
          <p:cNvSpPr>
            <a:spLocks noGrp="1"/>
          </p:cNvSpPr>
          <p:nvPr>
            <p:ph type="body" idx="1"/>
          </p:nvPr>
        </p:nvSpPr>
        <p:spPr>
          <a:xfrm>
            <a:off x="319499" y="1085851"/>
            <a:ext cx="3328575" cy="3567154"/>
          </a:xfrm>
        </p:spPr>
        <p:txBody>
          <a:bodyPr/>
          <a:lstStyle/>
          <a:p>
            <a:pPr>
              <a:spcBef>
                <a:spcPts val="600"/>
              </a:spcBef>
            </a:pPr>
            <a:r>
              <a:rPr lang="en-US" dirty="0"/>
              <a:t>GPT-3 has about 175B parameters</a:t>
            </a:r>
          </a:p>
          <a:p>
            <a:pPr lvl="1">
              <a:spcBef>
                <a:spcPts val="600"/>
              </a:spcBef>
            </a:pPr>
            <a:r>
              <a:rPr lang="en-US" dirty="0"/>
              <a:t>Vocabulary tokens: 50,257</a:t>
            </a:r>
          </a:p>
          <a:p>
            <a:pPr lvl="1">
              <a:spcBef>
                <a:spcPts val="600"/>
              </a:spcBef>
            </a:pPr>
            <a:r>
              <a:rPr lang="en-US" dirty="0"/>
              <a:t>Embedding dimensions: 12,288</a:t>
            </a:r>
          </a:p>
          <a:p>
            <a:pPr lvl="1">
              <a:spcBef>
                <a:spcPts val="600"/>
              </a:spcBef>
            </a:pPr>
            <a:r>
              <a:rPr lang="en-US" dirty="0"/>
              <a:t>Context window: 2,048</a:t>
            </a:r>
          </a:p>
          <a:p>
            <a:pPr lvl="1">
              <a:spcBef>
                <a:spcPts val="600"/>
              </a:spcBef>
            </a:pPr>
            <a:r>
              <a:rPr lang="en-US" dirty="0"/>
              <a:t>Matrices: 27,938</a:t>
            </a:r>
          </a:p>
          <a:p>
            <a:pPr>
              <a:spcBef>
                <a:spcPts val="600"/>
              </a:spcBef>
            </a:pPr>
            <a:r>
              <a:rPr lang="en-US" dirty="0"/>
              <a:t>In the most basic form, we get the output by multiplying the weight matrices by the inputs.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2E95A1-8754-7309-D9C2-E539F5ECCE39}"/>
                  </a:ext>
                </a:extLst>
              </p:cNvPr>
              <p:cNvSpPr txBox="1"/>
              <p:nvPr/>
            </p:nvSpPr>
            <p:spPr>
              <a:xfrm>
                <a:off x="389686" y="3833283"/>
                <a:ext cx="3881768"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𝑛</m:t>
                                    </m:r>
                                  </m:sub>
                                </m:sSub>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sub>
                                </m:sSub>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 </m:t>
                                    </m:r>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xmlns="">
          <p:sp>
            <p:nvSpPr>
              <p:cNvPr id="4" name="TextBox 3">
                <a:extLst>
                  <a:ext uri="{FF2B5EF4-FFF2-40B4-BE49-F238E27FC236}">
                    <a16:creationId xmlns:a16="http://schemas.microsoft.com/office/drawing/2014/main" id="{1A2E95A1-8754-7309-D9C2-E539F5ECCE39}"/>
                  </a:ext>
                </a:extLst>
              </p:cNvPr>
              <p:cNvSpPr txBox="1">
                <a:spLocks noRot="1" noChangeAspect="1" noMove="1" noResize="1" noEditPoints="1" noAdjustHandles="1" noChangeArrowheads="1" noChangeShapeType="1" noTextEdit="1"/>
              </p:cNvSpPr>
              <p:nvPr/>
            </p:nvSpPr>
            <p:spPr>
              <a:xfrm>
                <a:off x="389686" y="3833283"/>
                <a:ext cx="3881768" cy="6847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C94C1E-3356-724A-05B0-F25B65CE5EC5}"/>
                  </a:ext>
                </a:extLst>
              </p:cNvPr>
              <p:cNvSpPr txBox="1"/>
              <p:nvPr/>
            </p:nvSpPr>
            <p:spPr>
              <a:xfrm>
                <a:off x="1001327" y="4603911"/>
                <a:ext cx="2626425"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n-US" dirty="0"/>
              </a:p>
            </p:txBody>
          </p:sp>
        </mc:Choice>
        <mc:Fallback xmlns="">
          <p:sp>
            <p:nvSpPr>
              <p:cNvPr id="5" name="TextBox 4">
                <a:extLst>
                  <a:ext uri="{FF2B5EF4-FFF2-40B4-BE49-F238E27FC236}">
                    <a16:creationId xmlns:a16="http://schemas.microsoft.com/office/drawing/2014/main" id="{26C94C1E-3356-724A-05B0-F25B65CE5EC5}"/>
                  </a:ext>
                </a:extLst>
              </p:cNvPr>
              <p:cNvSpPr txBox="1">
                <a:spLocks noRot="1" noChangeAspect="1" noMove="1" noResize="1" noEditPoints="1" noAdjustHandles="1" noChangeArrowheads="1" noChangeShapeType="1" noTextEdit="1"/>
              </p:cNvSpPr>
              <p:nvPr/>
            </p:nvSpPr>
            <p:spPr>
              <a:xfrm>
                <a:off x="1001327" y="4603911"/>
                <a:ext cx="2626425" cy="243143"/>
              </a:xfrm>
              <a:prstGeom prst="rect">
                <a:avLst/>
              </a:prstGeom>
              <a:blipFill>
                <a:blip r:embed="rId3"/>
                <a:stretch>
                  <a:fillRect l="-162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176AB8-CB82-79AB-2B5B-CF0418DC0544}"/>
                  </a:ext>
                </a:extLst>
              </p:cNvPr>
              <p:cNvSpPr txBox="1"/>
              <p:nvPr/>
            </p:nvSpPr>
            <p:spPr>
              <a:xfrm>
                <a:off x="376474" y="3331120"/>
                <a:ext cx="3547826" cy="523220"/>
              </a:xfrm>
              <a:prstGeom prst="rect">
                <a:avLst/>
              </a:prstGeom>
              <a:noFill/>
            </p:spPr>
            <p:txBody>
              <a:bodyPr wrap="square" rtlCol="0">
                <a:spAutoFit/>
              </a:bodyPr>
              <a:lstStyle/>
              <a:p>
                <a:r>
                  <a:rPr lang="en-US" b="1" dirty="0"/>
                  <a:t>Simple Form: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𝐼𝑛𝑝𝑢𝑡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𝑂𝑢𝑡𝑝𝑢𝑡</m:t>
                      </m:r>
                    </m:oMath>
                  </m:oMathPara>
                </a14:m>
                <a:endParaRPr lang="en-US" dirty="0"/>
              </a:p>
            </p:txBody>
          </p:sp>
        </mc:Choice>
        <mc:Fallback xmlns="">
          <p:sp>
            <p:nvSpPr>
              <p:cNvPr id="7" name="TextBox 6">
                <a:extLst>
                  <a:ext uri="{FF2B5EF4-FFF2-40B4-BE49-F238E27FC236}">
                    <a16:creationId xmlns:a16="http://schemas.microsoft.com/office/drawing/2014/main" id="{12176AB8-CB82-79AB-2B5B-CF0418DC0544}"/>
                  </a:ext>
                </a:extLst>
              </p:cNvPr>
              <p:cNvSpPr txBox="1">
                <a:spLocks noRot="1" noChangeAspect="1" noMove="1" noResize="1" noEditPoints="1" noAdjustHandles="1" noChangeArrowheads="1" noChangeShapeType="1" noTextEdit="1"/>
              </p:cNvSpPr>
              <p:nvPr/>
            </p:nvSpPr>
            <p:spPr>
              <a:xfrm>
                <a:off x="376474" y="3331120"/>
                <a:ext cx="3547826" cy="523220"/>
              </a:xfrm>
              <a:prstGeom prst="rect">
                <a:avLst/>
              </a:prstGeom>
              <a:blipFill>
                <a:blip r:embed="rId4"/>
                <a:stretch>
                  <a:fillRect l="-515" t="-1163"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2F614F-4FA6-B652-7809-9B3CD468AC4A}"/>
                  </a:ext>
                </a:extLst>
              </p:cNvPr>
              <p:cNvSpPr txBox="1"/>
              <p:nvPr/>
            </p:nvSpPr>
            <p:spPr>
              <a:xfrm>
                <a:off x="4866388" y="868346"/>
                <a:ext cx="1463670"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e>
                                      </m:mr>
                                      <m:mr>
                                        <m:e>
                                          <m:r>
                                            <a:rPr lang="en-US" i="1" smtClean="0">
                                              <a:latin typeface="Cambria Math" panose="02040503050406030204" pitchFamily="18" charset="0"/>
                                            </a:rPr>
                                            <m:t>⋮</m:t>
                                          </m:r>
                                        </m:e>
                                      </m:mr>
                                      <m:mr>
                                        <m:e>
                                          <m:r>
                                            <a:rPr lang="en-US" b="0" i="1" smtClean="0">
                                              <a:latin typeface="Cambria Math" panose="02040503050406030204" pitchFamily="18" charset="0"/>
                                            </a:rPr>
                                            <m:t>0.4</m:t>
                                          </m:r>
                                        </m:e>
                                      </m:mr>
                                    </m:m>
                                  </m:e>
                                </m:d>
                              </m:e>
                              <m:e>
                                <m:r>
                                  <a:rPr lang="en-US" i="1" smtClean="0">
                                    <a:latin typeface="Cambria Math" panose="02040503050406030204" pitchFamily="18" charset="0"/>
                                  </a:rPr>
                                  <m:t>⋯</m:t>
                                </m:r>
                              </m:e>
                              <m:e>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r>
                                            <a:rPr lang="en-US" i="1">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m:t>
                                          </m:r>
                                        </m:e>
                                      </m:mr>
                                      <m:m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9</m:t>
                                          </m:r>
                                        </m:e>
                                      </m:mr>
                                    </m:m>
                                  </m:e>
                                </m:d>
                              </m:e>
                            </m:mr>
                          </m:m>
                        </m:e>
                      </m:d>
                    </m:oMath>
                  </m:oMathPara>
                </a14:m>
                <a:endParaRPr lang="en-US" dirty="0"/>
              </a:p>
            </p:txBody>
          </p:sp>
        </mc:Choice>
        <mc:Fallback xmlns="">
          <p:sp>
            <p:nvSpPr>
              <p:cNvPr id="8" name="TextBox 7">
                <a:extLst>
                  <a:ext uri="{FF2B5EF4-FFF2-40B4-BE49-F238E27FC236}">
                    <a16:creationId xmlns:a16="http://schemas.microsoft.com/office/drawing/2014/main" id="{182F614F-4FA6-B652-7809-9B3CD468AC4A}"/>
                  </a:ext>
                </a:extLst>
              </p:cNvPr>
              <p:cNvSpPr txBox="1">
                <a:spLocks noRot="1" noChangeAspect="1" noMove="1" noResize="1" noEditPoints="1" noAdjustHandles="1" noChangeArrowheads="1" noChangeShapeType="1" noTextEdit="1"/>
              </p:cNvSpPr>
              <p:nvPr/>
            </p:nvSpPr>
            <p:spPr>
              <a:xfrm>
                <a:off x="4866388" y="868346"/>
                <a:ext cx="1463670" cy="569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657CE43-6FE3-A2C9-2312-5DFE05AF27DC}"/>
              </a:ext>
            </a:extLst>
          </p:cNvPr>
          <p:cNvSpPr txBox="1"/>
          <p:nvPr/>
        </p:nvSpPr>
        <p:spPr>
          <a:xfrm>
            <a:off x="4790951" y="490496"/>
            <a:ext cx="1614545" cy="307777"/>
          </a:xfrm>
          <a:prstGeom prst="rect">
            <a:avLst/>
          </a:prstGeom>
          <a:noFill/>
        </p:spPr>
        <p:txBody>
          <a:bodyPr wrap="none" rtlCol="0">
            <a:spAutoFit/>
          </a:bodyPr>
          <a:lstStyle/>
          <a:p>
            <a:r>
              <a:rPr lang="en-US" b="1" dirty="0"/>
              <a:t>Context window:</a:t>
            </a:r>
          </a:p>
        </p:txBody>
      </p:sp>
      <p:sp>
        <p:nvSpPr>
          <p:cNvPr id="11" name="TextBox 10">
            <a:extLst>
              <a:ext uri="{FF2B5EF4-FFF2-40B4-BE49-F238E27FC236}">
                <a16:creationId xmlns:a16="http://schemas.microsoft.com/office/drawing/2014/main" id="{E0D47E61-B166-D004-3DB7-34C49A0A2726}"/>
              </a:ext>
            </a:extLst>
          </p:cNvPr>
          <p:cNvSpPr txBox="1"/>
          <p:nvPr/>
        </p:nvSpPr>
        <p:spPr>
          <a:xfrm>
            <a:off x="6214298" y="994050"/>
            <a:ext cx="1609725" cy="307777"/>
          </a:xfrm>
          <a:prstGeom prst="rect">
            <a:avLst/>
          </a:prstGeom>
          <a:noFill/>
        </p:spPr>
        <p:txBody>
          <a:bodyPr wrap="square">
            <a:spAutoFit/>
          </a:bodyPr>
          <a:lstStyle/>
          <a:p>
            <a:pPr algn="ctr"/>
            <a:r>
              <a:rPr lang="en-US" dirty="0"/>
              <a:t>12,288 </a:t>
            </a:r>
            <a:r>
              <a:rPr lang="en-US" dirty="0" err="1"/>
              <a:t>d_embed</a:t>
            </a:r>
            <a:r>
              <a:rPr lang="en-US" dirty="0"/>
              <a:t> </a:t>
            </a:r>
          </a:p>
        </p:txBody>
      </p:sp>
      <p:sp>
        <p:nvSpPr>
          <p:cNvPr id="13" name="TextBox 12">
            <a:extLst>
              <a:ext uri="{FF2B5EF4-FFF2-40B4-BE49-F238E27FC236}">
                <a16:creationId xmlns:a16="http://schemas.microsoft.com/office/drawing/2014/main" id="{2FF4B80C-23BE-C97A-9FC3-0BB83B90D02F}"/>
              </a:ext>
            </a:extLst>
          </p:cNvPr>
          <p:cNvSpPr txBox="1"/>
          <p:nvPr/>
        </p:nvSpPr>
        <p:spPr>
          <a:xfrm>
            <a:off x="4866388" y="1438117"/>
            <a:ext cx="1463670" cy="307777"/>
          </a:xfrm>
          <a:prstGeom prst="rect">
            <a:avLst/>
          </a:prstGeom>
          <a:noFill/>
        </p:spPr>
        <p:txBody>
          <a:bodyPr wrap="square">
            <a:spAutoFit/>
          </a:bodyPr>
          <a:lstStyle/>
          <a:p>
            <a:pPr algn="ctr"/>
            <a:r>
              <a:rPr lang="en-US" dirty="0"/>
              <a:t>2,048 </a:t>
            </a:r>
            <a:r>
              <a:rPr lang="en-US" dirty="0" err="1"/>
              <a:t>n_context</a:t>
            </a:r>
            <a:endParaRPr lang="en-US" dirty="0"/>
          </a:p>
        </p:txBody>
      </p:sp>
      <p:sp>
        <p:nvSpPr>
          <p:cNvPr id="14" name="TextBox 13">
            <a:extLst>
              <a:ext uri="{FF2B5EF4-FFF2-40B4-BE49-F238E27FC236}">
                <a16:creationId xmlns:a16="http://schemas.microsoft.com/office/drawing/2014/main" id="{EB8CBA01-A30B-AEC1-DA5E-8FADE8F2A3C9}"/>
              </a:ext>
            </a:extLst>
          </p:cNvPr>
          <p:cNvSpPr txBox="1"/>
          <p:nvPr/>
        </p:nvSpPr>
        <p:spPr>
          <a:xfrm>
            <a:off x="4790805" y="2057358"/>
            <a:ext cx="3545233" cy="954107"/>
          </a:xfrm>
          <a:prstGeom prst="rect">
            <a:avLst/>
          </a:prstGeom>
          <a:noFill/>
        </p:spPr>
        <p:txBody>
          <a:bodyPr wrap="square" rtlCol="0">
            <a:spAutoFit/>
          </a:bodyPr>
          <a:lstStyle/>
          <a:p>
            <a:r>
              <a:rPr lang="en-US" b="1" dirty="0" err="1"/>
              <a:t>Softmax</a:t>
            </a:r>
            <a:r>
              <a:rPr lang="en-US" b="1" dirty="0"/>
              <a:t> with Temperature:</a:t>
            </a:r>
          </a:p>
          <a:p>
            <a:r>
              <a:rPr lang="en-US" dirty="0" err="1"/>
              <a:t>Softmax</a:t>
            </a:r>
            <a:r>
              <a:rPr lang="en-US" dirty="0"/>
              <a:t> transforms the output to sum to 1. With temperature, this “flattens” the output probability distribution.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9D87A8-ED44-03F5-4B38-F15D0CFEED38}"/>
                  </a:ext>
                </a:extLst>
              </p:cNvPr>
              <p:cNvSpPr txBox="1"/>
              <p:nvPr/>
            </p:nvSpPr>
            <p:spPr>
              <a:xfrm>
                <a:off x="4790805" y="3068011"/>
                <a:ext cx="2122119" cy="1580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6.0</m:t>
                                      </m:r>
                                    </m:e>
                                  </m:mr>
                                  <m:mr>
                                    <m:e>
                                      <m:r>
                                        <a:rPr lang="en-US" b="0" i="1" smtClean="0">
                                          <a:latin typeface="Cambria Math" panose="02040503050406030204" pitchFamily="18" charset="0"/>
                                        </a:rPr>
                                        <m:t>−5.0</m:t>
                                      </m:r>
                                    </m:e>
                                  </m:mr>
                                  <m:mr>
                                    <m:e>
                                      <m:r>
                                        <a:rPr lang="en-US" b="0" i="1" smtClean="0">
                                          <a:latin typeface="Cambria Math" panose="02040503050406030204" pitchFamily="18" charset="0"/>
                                        </a:rPr>
                                        <m:t>+4.0</m:t>
                                      </m:r>
                                    </m:e>
                                  </m:mr>
                                </m:m>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1.5</m:t>
                                      </m:r>
                                    </m:e>
                                  </m:mr>
                                  <m:mr>
                                    <m:e>
                                      <m:r>
                                        <a:rPr lang="en-US" b="0" i="1" smtClean="0">
                                          <a:latin typeface="Cambria Math" panose="02040503050406030204" pitchFamily="18" charset="0"/>
                                        </a:rPr>
                                        <m:t>+9.9</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2.3</m:t>
                                            </m:r>
                                          </m:e>
                                        </m:mr>
                                        <m:mr>
                                          <m:e>
                                            <m:r>
                                              <a:rPr lang="en-US" b="0" i="1" smtClean="0">
                                                <a:latin typeface="Cambria Math" panose="02040503050406030204" pitchFamily="18" charset="0"/>
                                              </a:rPr>
                                              <m:t>+4.0</m:t>
                                            </m:r>
                                          </m:e>
                                        </m:mr>
                                      </m:m>
                                    </m:e>
                                  </m:mr>
                                </m:m>
                              </m:e>
                            </m:mr>
                          </m:m>
                        </m:e>
                      </m:d>
                      <m:r>
                        <a:rPr lang="en-US" i="1" smtClean="0">
                          <a:latin typeface="Cambria Math" panose="02040503050406030204" pitchFamily="18" charset="0"/>
                          <a:ea typeface="Cambria Math" panose="02040503050406030204" pitchFamily="18" charset="0"/>
                        </a:rPr>
                        <m:t>→</m:t>
                      </m:r>
                      <m:d>
                        <m:dPr>
                          <m:begChr m:val="["/>
                          <m:endChr m:val="]"/>
                          <m:ctrlPr>
                            <a:rPr lang="en-US" i="1" smtClean="0">
                              <a:solidFill>
                                <a:schemeClr val="accent3">
                                  <a:lumMod val="75000"/>
                                </a:schemeClr>
                              </a:solidFill>
                              <a:latin typeface="Cambria Math" panose="02040503050406030204" pitchFamily="18" charset="0"/>
                            </a:rPr>
                          </m:ctrlPr>
                        </m:dPr>
                        <m:e>
                          <m:m>
                            <m:mPr>
                              <m:mcs>
                                <m:mc>
                                  <m:mcPr>
                                    <m:count m:val="1"/>
                                    <m:mcJc m:val="center"/>
                                  </m:mcPr>
                                </m:mc>
                              </m:mcs>
                              <m:ctrlPr>
                                <a:rPr lang="en-US" i="1">
                                  <a:solidFill>
                                    <a:schemeClr val="accent3">
                                      <a:lumMod val="75000"/>
                                    </a:schemeClr>
                                  </a:solidFill>
                                  <a:latin typeface="Cambria Math" panose="02040503050406030204" pitchFamily="18" charset="0"/>
                                </a:rPr>
                              </m:ctrlPr>
                            </m:mP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.02</m:t>
                                      </m:r>
                                    </m:e>
                                  </m:mr>
                                  <m:mr>
                                    <m:e>
                                      <m: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0.97</m:t>
                                      </m:r>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0.00</m:t>
                                            </m:r>
                                          </m:e>
                                        </m:mr>
                                      </m:m>
                                    </m:e>
                                  </m:mr>
                                </m:m>
                              </m:e>
                            </m:mr>
                          </m:m>
                        </m:e>
                      </m:d>
                      <m:r>
                        <a:rPr lang="en-US" i="1">
                          <a:latin typeface="Cambria Math" panose="02040503050406030204" pitchFamily="18" charset="0"/>
                          <a:ea typeface="Cambria Math" panose="02040503050406030204" pitchFamily="18" charset="0"/>
                        </a:rPr>
                        <m:t>→</m:t>
                      </m:r>
                      <m:d>
                        <m:dPr>
                          <m:begChr m:val="["/>
                          <m:endChr m:val="]"/>
                          <m:ctrlPr>
                            <a:rPr lang="en-US" i="1" smtClean="0">
                              <a:solidFill>
                                <a:srgbClr val="C00000"/>
                              </a:solidFill>
                              <a:latin typeface="Cambria Math" panose="02040503050406030204" pitchFamily="18" charset="0"/>
                            </a:rPr>
                          </m:ctrlPr>
                        </m:dPr>
                        <m:e>
                          <m:m>
                            <m:mPr>
                              <m:mcs>
                                <m:mc>
                                  <m:mcPr>
                                    <m:count m:val="1"/>
                                    <m:mcJc m:val="center"/>
                                  </m:mcPr>
                                </m:mc>
                              </m:mcs>
                              <m:ctrlPr>
                                <a:rPr lang="en-US" i="1" smtClean="0">
                                  <a:solidFill>
                                    <a:srgbClr val="C00000"/>
                                  </a:solidFill>
                                  <a:latin typeface="Cambria Math" panose="02040503050406030204" pitchFamily="18" charset="0"/>
                                </a:rPr>
                              </m:ctrlPr>
                            </m:mP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.19</m:t>
                                      </m:r>
                                    </m:e>
                                  </m:mr>
                                  <m:mr>
                                    <m:e>
                                      <m:r>
                                        <a:rPr lang="en-US" b="0" i="1" smtClean="0">
                                          <a:solidFill>
                                            <a:srgbClr val="C00000"/>
                                          </a:solidFill>
                                          <a:latin typeface="Cambria Math" panose="02040503050406030204" pitchFamily="18" charset="0"/>
                                        </a:rPr>
                                        <m:t>0.04</m:t>
                                      </m:r>
                                    </m:e>
                                  </m:mr>
                                  <m:mr>
                                    <m:e>
                                      <m:r>
                                        <a:rPr lang="en-US" b="0" i="1" smtClean="0">
                                          <a:solidFill>
                                            <a:srgbClr val="C00000"/>
                                          </a:solidFill>
                                          <a:latin typeface="Cambria Math" panose="02040503050406030204" pitchFamily="18" charset="0"/>
                                        </a:rPr>
                                        <m:t>0.14</m:t>
                                      </m:r>
                                    </m:e>
                                  </m:mr>
                                </m:m>
                              </m:e>
                            </m:m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.10</m:t>
                                      </m:r>
                                    </m:e>
                                  </m:mr>
                                  <m:mr>
                                    <m:e>
                                      <m:r>
                                        <a:rPr lang="en-US" b="0" i="1" smtClean="0">
                                          <a:solidFill>
                                            <a:srgbClr val="C00000"/>
                                          </a:solidFill>
                                          <a:latin typeface="Cambria Math" panose="02040503050406030204" pitchFamily="18" charset="0"/>
                                        </a:rPr>
                                        <m:t>0.34</m:t>
                                      </m:r>
                                    </m:e>
                                  </m:mr>
                                  <m:mr>
                                    <m:e>
                                      <m:m>
                                        <m:mPr>
                                          <m:mcs>
                                            <m:mc>
                                              <m:mcPr>
                                                <m:count m:val="1"/>
                                                <m:mcJc m:val="center"/>
                                              </m:mcPr>
                                            </m:mc>
                                          </m:mcs>
                                          <m:ctrlPr>
                                            <a:rPr lang="en-US" i="1" smtClean="0">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.06</m:t>
                                            </m:r>
                                          </m:e>
                                        </m:mr>
                                        <m:mr>
                                          <m:e>
                                            <m:r>
                                              <a:rPr lang="en-US" b="0" i="1" smtClean="0">
                                                <a:solidFill>
                                                  <a:srgbClr val="C00000"/>
                                                </a:solidFill>
                                                <a:latin typeface="Cambria Math" panose="02040503050406030204" pitchFamily="18" charset="0"/>
                                              </a:rPr>
                                              <m:t>0.14</m:t>
                                            </m:r>
                                          </m:e>
                                        </m:mr>
                                      </m:m>
                                    </m:e>
                                  </m:mr>
                                </m:m>
                              </m:e>
                            </m:mr>
                          </m:m>
                        </m:e>
                      </m:d>
                    </m:oMath>
                  </m:oMathPara>
                </a14:m>
                <a:endParaRPr lang="en-US" dirty="0"/>
              </a:p>
              <a:p>
                <a:endParaRPr lang="en-US" dirty="0"/>
              </a:p>
            </p:txBody>
          </p:sp>
        </mc:Choice>
        <mc:Fallback xmlns="">
          <p:sp>
            <p:nvSpPr>
              <p:cNvPr id="16" name="TextBox 15">
                <a:extLst>
                  <a:ext uri="{FF2B5EF4-FFF2-40B4-BE49-F238E27FC236}">
                    <a16:creationId xmlns:a16="http://schemas.microsoft.com/office/drawing/2014/main" id="{3C9D87A8-ED44-03F5-4B38-F15D0CFEED38}"/>
                  </a:ext>
                </a:extLst>
              </p:cNvPr>
              <p:cNvSpPr txBox="1">
                <a:spLocks noRot="1" noChangeAspect="1" noMove="1" noResize="1" noEditPoints="1" noAdjustHandles="1" noChangeArrowheads="1" noChangeShapeType="1" noTextEdit="1"/>
              </p:cNvSpPr>
              <p:nvPr/>
            </p:nvSpPr>
            <p:spPr>
              <a:xfrm>
                <a:off x="4790805" y="3068011"/>
                <a:ext cx="2122119" cy="15808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111BFD0-2BE4-114E-C458-71F89885EBF3}"/>
                  </a:ext>
                </a:extLst>
              </p:cNvPr>
              <p:cNvSpPr txBox="1"/>
              <p:nvPr/>
            </p:nvSpPr>
            <p:spPr>
              <a:xfrm>
                <a:off x="6260759" y="4505862"/>
                <a:ext cx="7305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𝑇</m:t>
                      </m:r>
                      <m:r>
                        <a:rPr lang="en-US" b="0" i="1" smtClean="0">
                          <a:solidFill>
                            <a:srgbClr val="C00000"/>
                          </a:solidFill>
                          <a:latin typeface="Cambria Math" panose="02040503050406030204" pitchFamily="18" charset="0"/>
                        </a:rPr>
                        <m:t>=6.72</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111BFD0-2BE4-114E-C458-71F89885EBF3}"/>
                  </a:ext>
                </a:extLst>
              </p:cNvPr>
              <p:cNvSpPr txBox="1">
                <a:spLocks noRot="1" noChangeAspect="1" noMove="1" noResize="1" noEditPoints="1" noAdjustHandles="1" noChangeArrowheads="1" noChangeShapeType="1" noTextEdit="1"/>
              </p:cNvSpPr>
              <p:nvPr/>
            </p:nvSpPr>
            <p:spPr>
              <a:xfrm>
                <a:off x="6260759" y="4505862"/>
                <a:ext cx="730521" cy="215444"/>
              </a:xfrm>
              <a:prstGeom prst="rect">
                <a:avLst/>
              </a:prstGeom>
              <a:blipFill>
                <a:blip r:embed="rId7"/>
                <a:stretch>
                  <a:fillRect l="-4167" r="-416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A811BD-94EE-9422-4F80-97734AD09FB5}"/>
                  </a:ext>
                </a:extLst>
              </p:cNvPr>
              <p:cNvSpPr txBox="1"/>
              <p:nvPr/>
            </p:nvSpPr>
            <p:spPr>
              <a:xfrm>
                <a:off x="6810516" y="2919168"/>
                <a:ext cx="1957010" cy="486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US" i="1" smtClean="0">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num>
                        <m:den>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=0</m:t>
                              </m:r>
                            </m:sub>
                            <m:sup>
                              <m:r>
                                <a:rPr lang="en-US" i="1">
                                  <a:solidFill>
                                    <a:srgbClr val="C00000"/>
                                  </a:solidFill>
                                  <a:latin typeface="Cambria Math" panose="02040503050406030204" pitchFamily="18" charset="0"/>
                                </a:rPr>
                                <m:t>𝑁</m:t>
                              </m:r>
                              <m:r>
                                <a:rPr lang="en-US" i="1">
                                  <a:solidFill>
                                    <a:srgbClr val="C00000"/>
                                  </a:solidFill>
                                  <a:latin typeface="Cambria Math" panose="02040503050406030204" pitchFamily="18" charset="0"/>
                                </a:rPr>
                                <m:t>−1</m:t>
                              </m:r>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e>
                          </m:nary>
                        </m:den>
                      </m:f>
                    </m:oMath>
                  </m:oMathPara>
                </a14:m>
                <a:endParaRPr lang="en-US" dirty="0">
                  <a:solidFill>
                    <a:srgbClr val="C00000"/>
                  </a:solidFill>
                </a:endParaRPr>
              </a:p>
            </p:txBody>
          </p:sp>
        </mc:Choice>
        <mc:Fallback xmlns="">
          <p:sp>
            <p:nvSpPr>
              <p:cNvPr id="21" name="TextBox 20">
                <a:extLst>
                  <a:ext uri="{FF2B5EF4-FFF2-40B4-BE49-F238E27FC236}">
                    <a16:creationId xmlns:a16="http://schemas.microsoft.com/office/drawing/2014/main" id="{7EA811BD-94EE-9422-4F80-97734AD09FB5}"/>
                  </a:ext>
                </a:extLst>
              </p:cNvPr>
              <p:cNvSpPr txBox="1">
                <a:spLocks noRot="1" noChangeAspect="1" noMove="1" noResize="1" noEditPoints="1" noAdjustHandles="1" noChangeArrowheads="1" noChangeShapeType="1" noTextEdit="1"/>
              </p:cNvSpPr>
              <p:nvPr/>
            </p:nvSpPr>
            <p:spPr>
              <a:xfrm>
                <a:off x="6810516" y="2919168"/>
                <a:ext cx="1957010" cy="486287"/>
              </a:xfrm>
              <a:prstGeom prst="rect">
                <a:avLst/>
              </a:prstGeom>
              <a:blipFill>
                <a:blip r:embed="rId8"/>
                <a:stretch>
                  <a:fillRect t="-153750" b="-22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66688-BAD8-5D72-9E85-BBDE9C16C588}"/>
                  </a:ext>
                </a:extLst>
              </p:cNvPr>
              <p:cNvSpPr txBox="1"/>
              <p:nvPr/>
            </p:nvSpPr>
            <p:spPr>
              <a:xfrm>
                <a:off x="5521966" y="4492013"/>
                <a:ext cx="6604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solidFill>
                            <a:schemeClr val="accent3">
                              <a:lumMod val="75000"/>
                            </a:schemeClr>
                          </a:solidFill>
                          <a:latin typeface="Cambria Math" panose="02040503050406030204" pitchFamily="18" charset="0"/>
                        </a:rPr>
                        <m:t>softmax</m:t>
                      </m:r>
                    </m:oMath>
                  </m:oMathPara>
                </a14:m>
                <a:endParaRPr lang="en-US" dirty="0">
                  <a:solidFill>
                    <a:schemeClr val="accent3">
                      <a:lumMod val="75000"/>
                    </a:schemeClr>
                  </a:solidFill>
                </a:endParaRPr>
              </a:p>
            </p:txBody>
          </p:sp>
        </mc:Choice>
        <mc:Fallback xmlns="">
          <p:sp>
            <p:nvSpPr>
              <p:cNvPr id="22" name="TextBox 21">
                <a:extLst>
                  <a:ext uri="{FF2B5EF4-FFF2-40B4-BE49-F238E27FC236}">
                    <a16:creationId xmlns:a16="http://schemas.microsoft.com/office/drawing/2014/main" id="{F9366688-BAD8-5D72-9E85-BBDE9C16C588}"/>
                  </a:ext>
                </a:extLst>
              </p:cNvPr>
              <p:cNvSpPr txBox="1">
                <a:spLocks noRot="1" noChangeAspect="1" noMove="1" noResize="1" noEditPoints="1" noAdjustHandles="1" noChangeArrowheads="1" noChangeShapeType="1" noTextEdit="1"/>
              </p:cNvSpPr>
              <p:nvPr/>
            </p:nvSpPr>
            <p:spPr>
              <a:xfrm>
                <a:off x="5521966" y="4492013"/>
                <a:ext cx="660437" cy="215444"/>
              </a:xfrm>
              <a:prstGeom prst="rect">
                <a:avLst/>
              </a:prstGeom>
              <a:blipFill>
                <a:blip r:embed="rId9"/>
                <a:stretch>
                  <a:fillRect l="-5556" r="-4630" b="-8571"/>
                </a:stretch>
              </a:blipFill>
            </p:spPr>
            <p:txBody>
              <a:bodyPr/>
              <a:lstStyle/>
              <a:p>
                <a:r>
                  <a:rPr lang="en-US">
                    <a:noFill/>
                  </a:rPr>
                  <a:t> </a:t>
                </a:r>
              </a:p>
            </p:txBody>
          </p:sp>
        </mc:Fallback>
      </mc:AlternateContent>
    </p:spTree>
    <p:extLst>
      <p:ext uri="{BB962C8B-B14F-4D97-AF65-F5344CB8AC3E}">
        <p14:creationId xmlns:p14="http://schemas.microsoft.com/office/powerpoint/2010/main" val="1533037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F910458-7CC0-C5E8-08AF-807D1F4EE193}"/>
              </a:ext>
            </a:extLst>
          </p:cNvPr>
          <p:cNvGraphicFramePr>
            <a:graphicFrameLocks noGrp="1"/>
          </p:cNvGraphicFramePr>
          <p:nvPr>
            <p:extLst>
              <p:ext uri="{D42A27DB-BD31-4B8C-83A1-F6EECF244321}">
                <p14:modId xmlns:p14="http://schemas.microsoft.com/office/powerpoint/2010/main" val="714416191"/>
              </p:ext>
            </p:extLst>
          </p:nvPr>
        </p:nvGraphicFramePr>
        <p:xfrm>
          <a:off x="288035" y="869345"/>
          <a:ext cx="8567931" cy="3708400"/>
        </p:xfrm>
        <a:graphic>
          <a:graphicData uri="http://schemas.openxmlformats.org/drawingml/2006/table">
            <a:tbl>
              <a:tblPr firstRow="1" bandRow="1">
                <a:tableStyleId>{073A0DAA-6AF3-43AB-8588-CEC1D06C72B9}</a:tableStyleId>
              </a:tblPr>
              <a:tblGrid>
                <a:gridCol w="1483615">
                  <a:extLst>
                    <a:ext uri="{9D8B030D-6E8A-4147-A177-3AD203B41FA5}">
                      <a16:colId xmlns:a16="http://schemas.microsoft.com/office/drawing/2014/main" val="1789777600"/>
                    </a:ext>
                  </a:extLst>
                </a:gridCol>
                <a:gridCol w="5500689">
                  <a:extLst>
                    <a:ext uri="{9D8B030D-6E8A-4147-A177-3AD203B41FA5}">
                      <a16:colId xmlns:a16="http://schemas.microsoft.com/office/drawing/2014/main" val="1666333470"/>
                    </a:ext>
                  </a:extLst>
                </a:gridCol>
                <a:gridCol w="1583627">
                  <a:extLst>
                    <a:ext uri="{9D8B030D-6E8A-4147-A177-3AD203B41FA5}">
                      <a16:colId xmlns:a16="http://schemas.microsoft.com/office/drawing/2014/main" val="3183312956"/>
                    </a:ext>
                  </a:extLst>
                </a:gridCol>
              </a:tblGrid>
              <a:tr h="370840">
                <a:tc>
                  <a:txBody>
                    <a:bodyPr/>
                    <a:lstStyle/>
                    <a:p>
                      <a:pPr algn="ctr"/>
                      <a:r>
                        <a:rPr lang="en-US" dirty="0"/>
                        <a:t>Part</a:t>
                      </a:r>
                    </a:p>
                  </a:txBody>
                  <a:tcPr anchor="ctr"/>
                </a:tc>
                <a:tc>
                  <a:txBody>
                    <a:bodyPr/>
                    <a:lstStyle/>
                    <a:p>
                      <a:pPr algn="ctr"/>
                      <a:r>
                        <a:rPr lang="en-US" dirty="0"/>
                        <a:t>Matrix Dimensions</a:t>
                      </a:r>
                    </a:p>
                  </a:txBody>
                  <a:tcPr anchor="ctr"/>
                </a:tc>
                <a:tc>
                  <a:txBody>
                    <a:bodyPr/>
                    <a:lstStyle/>
                    <a:p>
                      <a:pPr algn="ctr"/>
                      <a:r>
                        <a:rPr lang="en-US" dirty="0"/>
                        <a:t>Weights</a:t>
                      </a:r>
                    </a:p>
                  </a:txBody>
                  <a:tcPr anchor="ctr"/>
                </a:tc>
                <a:extLst>
                  <a:ext uri="{0D108BD9-81ED-4DB2-BD59-A6C34878D82A}">
                    <a16:rowId xmlns:a16="http://schemas.microsoft.com/office/drawing/2014/main" val="2415168644"/>
                  </a:ext>
                </a:extLst>
              </a:tr>
              <a:tr h="370840">
                <a:tc>
                  <a:txBody>
                    <a:bodyPr/>
                    <a:lstStyle/>
                    <a:p>
                      <a:r>
                        <a:rPr lang="en-US" dirty="0"/>
                        <a:t>Embedding</a:t>
                      </a:r>
                    </a:p>
                  </a:txBody>
                  <a:tcPr anchor="ctr"/>
                </a:tc>
                <a:tc>
                  <a:txBody>
                    <a:bodyPr/>
                    <a:lstStyle/>
                    <a:p>
                      <a:r>
                        <a:rPr lang="en-US" dirty="0"/>
                        <a:t>12,288 </a:t>
                      </a:r>
                      <a:r>
                        <a:rPr lang="en-US" dirty="0" err="1"/>
                        <a:t>d_embed</a:t>
                      </a:r>
                      <a:r>
                        <a:rPr lang="en-US" dirty="0"/>
                        <a:t> × 50,257 </a:t>
                      </a:r>
                      <a:r>
                        <a:rPr lang="en-US" dirty="0" err="1"/>
                        <a:t>n_vocab</a:t>
                      </a:r>
                      <a:endParaRPr lang="en-US" dirty="0"/>
                    </a:p>
                  </a:txBody>
                  <a:tcPr anchor="ctr"/>
                </a:tc>
                <a:tc>
                  <a:txBody>
                    <a:bodyPr/>
                    <a:lstStyle/>
                    <a:p>
                      <a:pPr algn="r"/>
                      <a:r>
                        <a:rPr lang="en-US" dirty="0"/>
                        <a:t>617,558,016</a:t>
                      </a:r>
                    </a:p>
                  </a:txBody>
                  <a:tcPr anchor="ctr"/>
                </a:tc>
                <a:extLst>
                  <a:ext uri="{0D108BD9-81ED-4DB2-BD59-A6C34878D82A}">
                    <a16:rowId xmlns:a16="http://schemas.microsoft.com/office/drawing/2014/main" val="3996036942"/>
                  </a:ext>
                </a:extLst>
              </a:tr>
              <a:tr h="370840">
                <a:tc>
                  <a:txBody>
                    <a:bodyPr/>
                    <a:lstStyle/>
                    <a:p>
                      <a:r>
                        <a:rPr lang="en-US" dirty="0"/>
                        <a:t>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algn="r"/>
                      <a:r>
                        <a:rPr lang="en-US" dirty="0"/>
                        <a:t>14,495,514,624</a:t>
                      </a:r>
                    </a:p>
                  </a:txBody>
                  <a:tcPr anchor="ctr"/>
                </a:tc>
                <a:extLst>
                  <a:ext uri="{0D108BD9-81ED-4DB2-BD59-A6C34878D82A}">
                    <a16:rowId xmlns:a16="http://schemas.microsoft.com/office/drawing/2014/main" val="2536584018"/>
                  </a:ext>
                </a:extLst>
              </a:tr>
              <a:tr h="370840">
                <a:tc>
                  <a:txBody>
                    <a:bodyPr/>
                    <a:lstStyle/>
                    <a:p>
                      <a:r>
                        <a:rPr lang="en-US" dirty="0"/>
                        <a:t>Query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858879433"/>
                  </a:ext>
                </a:extLst>
              </a:tr>
              <a:tr h="370840">
                <a:tc>
                  <a:txBody>
                    <a:bodyPr/>
                    <a:lstStyle/>
                    <a:p>
                      <a:r>
                        <a:rPr lang="en-US" dirty="0"/>
                        <a:t>Value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d_value</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359772406"/>
                  </a:ext>
                </a:extLst>
              </a:tr>
              <a:tr h="370840">
                <a:tc>
                  <a:txBody>
                    <a:bodyPr/>
                    <a:lstStyle/>
                    <a:p>
                      <a:r>
                        <a:rPr lang="en-US" dirty="0"/>
                        <a:t>Output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128 </a:t>
                      </a:r>
                      <a:r>
                        <a:rPr lang="en-US" dirty="0" err="1"/>
                        <a:t>d_value</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194287458"/>
                  </a:ext>
                </a:extLst>
              </a:tr>
              <a:tr h="370840">
                <a:tc>
                  <a:txBody>
                    <a:bodyPr/>
                    <a:lstStyle/>
                    <a:p>
                      <a:r>
                        <a:rPr lang="en-US" dirty="0"/>
                        <a:t>Up-projection</a:t>
                      </a:r>
                    </a:p>
                  </a:txBody>
                  <a:tcPr anchor="ctr"/>
                </a:tc>
                <a:tc>
                  <a:txBody>
                    <a:bodyPr/>
                    <a:lstStyle/>
                    <a:p>
                      <a:r>
                        <a:rPr lang="en-US" dirty="0"/>
                        <a:t>49,152 </a:t>
                      </a:r>
                      <a:r>
                        <a:rPr lang="en-US" dirty="0" err="1"/>
                        <a:t>n_neurons</a:t>
                      </a:r>
                      <a:r>
                        <a:rPr lang="en-US" dirty="0"/>
                        <a:t> × 12,288 </a:t>
                      </a:r>
                      <a:r>
                        <a:rPr lang="en-US" dirty="0" err="1"/>
                        <a:t>d_embed</a:t>
                      </a:r>
                      <a:r>
                        <a:rPr lang="en-US" dirty="0"/>
                        <a:t> × 96 </a:t>
                      </a:r>
                      <a:r>
                        <a:rPr lang="en-US" dirty="0" err="1"/>
                        <a:t>n_layers</a:t>
                      </a:r>
                      <a:endParaRPr lang="en-US" dirty="0"/>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57,982,058,496</a:t>
                      </a:r>
                    </a:p>
                  </a:txBody>
                  <a:tcPr anchor="ctr"/>
                </a:tc>
                <a:extLst>
                  <a:ext uri="{0D108BD9-81ED-4DB2-BD59-A6C34878D82A}">
                    <a16:rowId xmlns:a16="http://schemas.microsoft.com/office/drawing/2014/main" val="1904831818"/>
                  </a:ext>
                </a:extLst>
              </a:tr>
              <a:tr h="370840">
                <a:tc>
                  <a:txBody>
                    <a:bodyPr/>
                    <a:lstStyle/>
                    <a:p>
                      <a:r>
                        <a:rPr lang="en-US" dirty="0"/>
                        <a:t>Down-projection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49,152 </a:t>
                      </a:r>
                      <a:r>
                        <a:rPr lang="en-US" dirty="0" err="1"/>
                        <a:t>n_neurons</a:t>
                      </a:r>
                      <a:r>
                        <a:rPr lang="en-US" dirty="0"/>
                        <a:t>  × 96 </a:t>
                      </a:r>
                      <a:r>
                        <a:rPr lang="en-US" dirty="0" err="1"/>
                        <a:t>n_layers</a:t>
                      </a:r>
                      <a:endParaRPr lang="en-US" dirty="0"/>
                    </a:p>
                  </a:txBody>
                  <a:tcPr anchor="ctr"/>
                </a:tc>
                <a:tc>
                  <a:txBody>
                    <a:bodyPr/>
                    <a:lstStyle/>
                    <a:p>
                      <a:pPr algn="r"/>
                      <a:r>
                        <a:rPr lang="en-US" dirty="0"/>
                        <a:t>57,982,058,496</a:t>
                      </a:r>
                    </a:p>
                  </a:txBody>
                  <a:tcPr anchor="ctr"/>
                </a:tc>
                <a:extLst>
                  <a:ext uri="{0D108BD9-81ED-4DB2-BD59-A6C34878D82A}">
                    <a16:rowId xmlns:a16="http://schemas.microsoft.com/office/drawing/2014/main" val="1294747573"/>
                  </a:ext>
                </a:extLst>
              </a:tr>
              <a:tr h="370840">
                <a:tc>
                  <a:txBody>
                    <a:bodyPr/>
                    <a:lstStyle/>
                    <a:p>
                      <a:r>
                        <a:rPr lang="en-US" dirty="0"/>
                        <a:t>Unembedding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50,257 </a:t>
                      </a:r>
                      <a:r>
                        <a:rPr lang="en-US" dirty="0" err="1"/>
                        <a:t>n_vocab</a:t>
                      </a:r>
                      <a:r>
                        <a:rPr lang="en-US" dirty="0"/>
                        <a:t> × 12,288 </a:t>
                      </a:r>
                      <a:r>
                        <a:rPr lang="en-US" dirty="0" err="1"/>
                        <a:t>d_embed</a:t>
                      </a:r>
                      <a:r>
                        <a:rPr lang="en-US" dirty="0"/>
                        <a:t> </a:t>
                      </a:r>
                    </a:p>
                  </a:txBody>
                  <a:tcPr anchor="ctr"/>
                </a:tc>
                <a:tc>
                  <a:txBody>
                    <a:bodyPr/>
                    <a:lstStyle/>
                    <a:p>
                      <a:pPr algn="r"/>
                      <a:r>
                        <a:rPr lang="en-US" dirty="0"/>
                        <a:t>617,558,016</a:t>
                      </a:r>
                    </a:p>
                  </a:txBody>
                  <a:tcPr anchor="ctr"/>
                </a:tc>
                <a:extLst>
                  <a:ext uri="{0D108BD9-81ED-4DB2-BD59-A6C34878D82A}">
                    <a16:rowId xmlns:a16="http://schemas.microsoft.com/office/drawing/2014/main" val="167415496"/>
                  </a:ext>
                </a:extLst>
              </a:tr>
              <a:tr h="370840">
                <a:tc>
                  <a:txBody>
                    <a:bodyPr/>
                    <a:lstStyle/>
                    <a:p>
                      <a:pPr algn="r"/>
                      <a:r>
                        <a:rPr lang="en-US" b="1" dirty="0"/>
                        <a:t>Total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27,938 Matrices</a:t>
                      </a:r>
                    </a:p>
                  </a:txBody>
                  <a:tcPr anchor="ctr"/>
                </a:tc>
                <a:tc>
                  <a:txBody>
                    <a:bodyPr/>
                    <a:lstStyle/>
                    <a:p>
                      <a:pPr algn="r"/>
                      <a:r>
                        <a:rPr lang="en-US" b="1" dirty="0"/>
                        <a:t>175,181,291,520</a:t>
                      </a:r>
                    </a:p>
                  </a:txBody>
                  <a:tcPr anchor="ctr"/>
                </a:tc>
                <a:extLst>
                  <a:ext uri="{0D108BD9-81ED-4DB2-BD59-A6C34878D82A}">
                    <a16:rowId xmlns:a16="http://schemas.microsoft.com/office/drawing/2014/main" val="3021172299"/>
                  </a:ext>
                </a:extLst>
              </a:tr>
            </a:tbl>
          </a:graphicData>
        </a:graphic>
      </p:graphicFrame>
      <p:sp>
        <p:nvSpPr>
          <p:cNvPr id="3" name="Title 2">
            <a:extLst>
              <a:ext uri="{FF2B5EF4-FFF2-40B4-BE49-F238E27FC236}">
                <a16:creationId xmlns:a16="http://schemas.microsoft.com/office/drawing/2014/main" id="{A3065D8C-2A8B-1AB2-7166-58FB2F0FE8A7}"/>
              </a:ext>
            </a:extLst>
          </p:cNvPr>
          <p:cNvSpPr>
            <a:spLocks noGrp="1"/>
          </p:cNvSpPr>
          <p:nvPr>
            <p:ph type="title"/>
          </p:nvPr>
        </p:nvSpPr>
        <p:spPr>
          <a:xfrm>
            <a:off x="757649" y="28575"/>
            <a:ext cx="4390613" cy="755700"/>
          </a:xfrm>
        </p:spPr>
        <p:txBody>
          <a:bodyPr anchor="ctr"/>
          <a:lstStyle/>
          <a:p>
            <a:r>
              <a:rPr lang="en-US" dirty="0"/>
              <a:t>GPT-3 175B Configuration</a:t>
            </a:r>
          </a:p>
        </p:txBody>
      </p:sp>
      <p:sp>
        <p:nvSpPr>
          <p:cNvPr id="9" name="TextBox 8">
            <a:extLst>
              <a:ext uri="{FF2B5EF4-FFF2-40B4-BE49-F238E27FC236}">
                <a16:creationId xmlns:a16="http://schemas.microsoft.com/office/drawing/2014/main" id="{37122D6A-0CA6-8FE6-28BD-74D702302EB2}"/>
              </a:ext>
            </a:extLst>
          </p:cNvPr>
          <p:cNvSpPr txBox="1"/>
          <p:nvPr/>
        </p:nvSpPr>
        <p:spPr>
          <a:xfrm>
            <a:off x="4235450" y="4717445"/>
            <a:ext cx="4705350" cy="307777"/>
          </a:xfrm>
          <a:prstGeom prst="rect">
            <a:avLst/>
          </a:prstGeom>
          <a:noFill/>
        </p:spPr>
        <p:txBody>
          <a:bodyPr wrap="square">
            <a:spAutoFit/>
          </a:bodyPr>
          <a:lstStyle/>
          <a:p>
            <a:r>
              <a:rPr lang="en-US" dirty="0"/>
              <a:t>Source: </a:t>
            </a:r>
            <a:r>
              <a:rPr lang="en-US" dirty="0">
                <a:hlinkClick r:id="rId2"/>
              </a:rPr>
              <a:t>https://www.youtube.com/watch?v=wjZofJX0v4M</a:t>
            </a:r>
            <a:endParaRPr lang="en-US" dirty="0"/>
          </a:p>
        </p:txBody>
      </p:sp>
    </p:spTree>
    <p:extLst>
      <p:ext uri="{BB962C8B-B14F-4D97-AF65-F5344CB8AC3E}">
        <p14:creationId xmlns:p14="http://schemas.microsoft.com/office/powerpoint/2010/main" val="250255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122074" y="3400729"/>
            <a:ext cx="1609736" cy="307777"/>
          </a:xfrm>
          <a:prstGeom prst="rect">
            <a:avLst/>
          </a:prstGeom>
          <a:noFill/>
        </p:spPr>
        <p:txBody>
          <a:bodyPr wrap="none" rtlCol="0">
            <a:spAutoFit/>
          </a:bodyPr>
          <a:lstStyle/>
          <a:p>
            <a:pPr algn="ctr"/>
            <a:r>
              <a:rPr lang="en-US" dirty="0"/>
              <a:t>Azure AI Services</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266894" y="3382524"/>
            <a:ext cx="1059907" cy="307777"/>
          </a:xfrm>
          <a:prstGeom prst="rect">
            <a:avLst/>
          </a:prstGeom>
          <a:noFill/>
        </p:spPr>
        <p:txBody>
          <a:bodyPr wrap="none" rtlCol="0">
            <a:spAutoFit/>
          </a:bodyPr>
          <a:lstStyle/>
          <a:p>
            <a:pPr algn="ctr"/>
            <a:r>
              <a:rPr lang="en-US" dirty="0"/>
              <a:t>AI Foundry</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3946879347"/>
              </p:ext>
            </p:extLst>
          </p:nvPr>
        </p:nvGraphicFramePr>
        <p:xfrm>
          <a:off x="495300" y="166370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2DE713-2567-93A5-69A8-CC7E61D3DA90}"/>
              </a:ext>
            </a:extLst>
          </p:cNvPr>
          <p:cNvSpPr>
            <a:spLocks noGrp="1"/>
          </p:cNvSpPr>
          <p:nvPr>
            <p:ph type="title"/>
          </p:nvPr>
        </p:nvSpPr>
        <p:spPr>
          <a:xfrm>
            <a:off x="313083" y="575950"/>
            <a:ext cx="8408767" cy="635400"/>
          </a:xfrm>
        </p:spPr>
        <p:txBody>
          <a:bodyPr/>
          <a:lstStyle/>
          <a:p>
            <a:r>
              <a:rPr lang="en-US" dirty="0" err="1"/>
              <a:t>RISCy</a:t>
            </a:r>
            <a:r>
              <a:rPr lang="en-US" dirty="0"/>
              <a:t> Business - ARM vs. x86 Processors</a:t>
            </a:r>
          </a:p>
        </p:txBody>
      </p:sp>
      <p:sp>
        <p:nvSpPr>
          <p:cNvPr id="6" name="Text Placeholder 5">
            <a:extLst>
              <a:ext uri="{FF2B5EF4-FFF2-40B4-BE49-F238E27FC236}">
                <a16:creationId xmlns:a16="http://schemas.microsoft.com/office/drawing/2014/main" id="{17F07546-03F2-9A1C-4125-BBABA10CE551}"/>
              </a:ext>
            </a:extLst>
          </p:cNvPr>
          <p:cNvSpPr>
            <a:spLocks noGrp="1"/>
          </p:cNvSpPr>
          <p:nvPr>
            <p:ph type="body" idx="1"/>
          </p:nvPr>
        </p:nvSpPr>
        <p:spPr>
          <a:xfrm>
            <a:off x="313083" y="1211350"/>
            <a:ext cx="3071400" cy="3356200"/>
          </a:xfrm>
        </p:spPr>
        <p:txBody>
          <a:bodyPr/>
          <a:lstStyle/>
          <a:p>
            <a:r>
              <a:rPr lang="en-US" dirty="0">
                <a:latin typeface="Lato" panose="020F0502020204030203" pitchFamily="34" charset="0"/>
                <a:ea typeface="Lato" panose="020F0502020204030203" pitchFamily="34" charset="0"/>
                <a:cs typeface="Lato" panose="020F0502020204030203" pitchFamily="34" charset="0"/>
              </a:rPr>
              <a:t>Intel and AMD processors use an x86 architecture and a CISC instruction set.</a:t>
            </a:r>
          </a:p>
          <a:p>
            <a:pPr lvl="1">
              <a:spcBef>
                <a:spcPts val="0"/>
              </a:spcBef>
            </a:pPr>
            <a:r>
              <a:rPr lang="en-US" dirty="0">
                <a:latin typeface="Lato" panose="020F0502020204030203" pitchFamily="34" charset="0"/>
                <a:ea typeface="Lato" panose="020F0502020204030203" pitchFamily="34" charset="0"/>
                <a:cs typeface="Lato" panose="020F0502020204030203" pitchFamily="34" charset="0"/>
              </a:rPr>
              <a:t>CISC: </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Complex Instruction Set Computer</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CISC executes more complex instructions across multiple clock cycles.</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Uses more memory to store the complex instructions</a:t>
            </a:r>
          </a:p>
          <a:p>
            <a:endParaRPr lang="en-US" dirty="0">
              <a:solidFill>
                <a:srgbClr val="000000"/>
              </a:solidFill>
              <a:latin typeface="Lato" panose="020F0502020204030203" pitchFamily="34" charset="0"/>
              <a:ea typeface="Lato" panose="020F0502020204030203" pitchFamily="34" charset="0"/>
              <a:cs typeface="Lato" panose="020F0502020204030203" pitchFamily="34" charset="0"/>
            </a:endParaRPr>
          </a:p>
          <a:p>
            <a:pPr marL="139700" indent="0" algn="ctr">
              <a:buNone/>
            </a:pPr>
            <a:r>
              <a:rPr lang="en-US" b="0" i="0" dirty="0">
                <a:solidFill>
                  <a:schemeClr val="accent2"/>
                </a:solidFill>
                <a:effectLst/>
                <a:latin typeface="Consolas" panose="020B0609020204030204" pitchFamily="49" charset="0"/>
              </a:rPr>
              <a:t>MULT 2:3, 5:2</a:t>
            </a:r>
            <a:endParaRPr lang="en-US" dirty="0">
              <a:solidFill>
                <a:schemeClr val="accent2"/>
              </a:solidFill>
              <a:latin typeface="Consolas" panose="020B0609020204030204" pitchFamily="49" charset="0"/>
              <a:ea typeface="Lato" panose="020F0502020204030203" pitchFamily="34" charset="0"/>
              <a:cs typeface="Lato" panose="020F0502020204030203" pitchFamily="34" charset="0"/>
            </a:endParaRPr>
          </a:p>
        </p:txBody>
      </p:sp>
      <p:sp>
        <p:nvSpPr>
          <p:cNvPr id="7" name="Text Placeholder 6">
            <a:extLst>
              <a:ext uri="{FF2B5EF4-FFF2-40B4-BE49-F238E27FC236}">
                <a16:creationId xmlns:a16="http://schemas.microsoft.com/office/drawing/2014/main" id="{2BA2831B-149A-AB3F-3DEC-3D1E657C8293}"/>
              </a:ext>
            </a:extLst>
          </p:cNvPr>
          <p:cNvSpPr>
            <a:spLocks noGrp="1"/>
          </p:cNvSpPr>
          <p:nvPr>
            <p:ph type="body" idx="2"/>
          </p:nvPr>
        </p:nvSpPr>
        <p:spPr>
          <a:xfrm>
            <a:off x="5650450" y="1211350"/>
            <a:ext cx="3071400" cy="3356200"/>
          </a:xfrm>
        </p:spPr>
        <p:txBody>
          <a:bodyPr/>
          <a:lstStyle/>
          <a:p>
            <a:r>
              <a:rPr lang="en-US" dirty="0"/>
              <a:t>ARM and RISC-V processors use a RISC instruction set.</a:t>
            </a:r>
          </a:p>
          <a:p>
            <a:pPr lvl="1">
              <a:spcBef>
                <a:spcPts val="0"/>
              </a:spcBef>
            </a:pPr>
            <a:r>
              <a:rPr lang="en-US" dirty="0"/>
              <a:t>RISC: Reduced Instruction Set Computer</a:t>
            </a:r>
          </a:p>
          <a:p>
            <a:r>
              <a:rPr lang="en-US" dirty="0"/>
              <a:t>RISC executes one instruction per clock cycle and uses simpler commands.</a:t>
            </a:r>
          </a:p>
          <a:p>
            <a:r>
              <a:rPr lang="en-US" dirty="0"/>
              <a:t>Uses the registers to store the intermediate results</a:t>
            </a:r>
          </a:p>
          <a:p>
            <a:endParaRPr lang="en-US" dirty="0"/>
          </a:p>
          <a:p>
            <a:pPr marL="139700" indent="0" algn="ctr">
              <a:buNone/>
            </a:pPr>
            <a:r>
              <a:rPr lang="en-US" b="0" i="0" dirty="0">
                <a:solidFill>
                  <a:schemeClr val="accent2"/>
                </a:solidFill>
                <a:effectLst/>
                <a:latin typeface="Consolas" panose="020B0609020204030204" pitchFamily="49" charset="0"/>
              </a:rPr>
              <a:t>LOAD A, 2:3</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LOAD B, 5:2</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PROD A, B</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STORE 2:3, A</a:t>
            </a:r>
            <a:endParaRPr lang="en-US" dirty="0">
              <a:solidFill>
                <a:schemeClr val="accent2"/>
              </a:solidFill>
              <a:latin typeface="Consolas" panose="020B0609020204030204" pitchFamily="49" charset="0"/>
            </a:endParaRPr>
          </a:p>
        </p:txBody>
      </p:sp>
      <p:pic>
        <p:nvPicPr>
          <p:cNvPr id="1026" name="Picture 2">
            <a:extLst>
              <a:ext uri="{FF2B5EF4-FFF2-40B4-BE49-F238E27FC236}">
                <a16:creationId xmlns:a16="http://schemas.microsoft.com/office/drawing/2014/main" id="{8F155300-2FC7-078A-9C5D-A0A06172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094" y="1352343"/>
            <a:ext cx="2265812" cy="300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28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
        <p:nvSpPr>
          <p:cNvPr id="3" name="TextBox 2">
            <a:extLst>
              <a:ext uri="{FF2B5EF4-FFF2-40B4-BE49-F238E27FC236}">
                <a16:creationId xmlns:a16="http://schemas.microsoft.com/office/drawing/2014/main" id="{535417B9-4EA9-9A83-285B-C0303FD94132}"/>
              </a:ext>
            </a:extLst>
          </p:cNvPr>
          <p:cNvSpPr txBox="1"/>
          <p:nvPr/>
        </p:nvSpPr>
        <p:spPr>
          <a:xfrm>
            <a:off x="5738813" y="2833950"/>
            <a:ext cx="3250205" cy="261610"/>
          </a:xfrm>
          <a:prstGeom prst="rect">
            <a:avLst/>
          </a:prstGeom>
          <a:noFill/>
        </p:spPr>
        <p:txBody>
          <a:bodyPr wrap="square" rtlCol="0">
            <a:spAutoFit/>
          </a:bodyPr>
          <a:lstStyle/>
          <a:p>
            <a:r>
              <a:rPr lang="en-US" sz="1100" b="1" dirty="0"/>
              <a:t>Fun fact: </a:t>
            </a:r>
            <a:r>
              <a:rPr lang="en-US" sz="1100" dirty="0"/>
              <a:t>the </a:t>
            </a:r>
            <a:r>
              <a:rPr lang="en-US" sz="1100" dirty="0">
                <a:solidFill>
                  <a:schemeClr val="accent4">
                    <a:lumMod val="75000"/>
                  </a:schemeClr>
                </a:solidFill>
              </a:rPr>
              <a:t>fraction</a:t>
            </a:r>
            <a:r>
              <a:rPr lang="en-US" sz="1100" dirty="0"/>
              <a:t> part is called the “mantissa”</a:t>
            </a:r>
          </a:p>
        </p:txBody>
      </p:sp>
      <p:sp>
        <p:nvSpPr>
          <p:cNvPr id="12" name="TextBox 11">
            <a:extLst>
              <a:ext uri="{FF2B5EF4-FFF2-40B4-BE49-F238E27FC236}">
                <a16:creationId xmlns:a16="http://schemas.microsoft.com/office/drawing/2014/main" id="{9963DCF0-3F5B-7682-28A3-1EBE3869754B}"/>
              </a:ext>
            </a:extLst>
          </p:cNvPr>
          <p:cNvSpPr txBox="1"/>
          <p:nvPr/>
        </p:nvSpPr>
        <p:spPr>
          <a:xfrm>
            <a:off x="6467688" y="4761915"/>
            <a:ext cx="2581868" cy="261610"/>
          </a:xfrm>
          <a:prstGeom prst="rect">
            <a:avLst/>
          </a:prstGeom>
          <a:noFill/>
        </p:spPr>
        <p:txBody>
          <a:bodyPr wrap="square">
            <a:spAutoFit/>
          </a:bodyPr>
          <a:lstStyle/>
          <a:p>
            <a:pPr algn="r"/>
            <a:r>
              <a:rPr lang="en-US" sz="1100" dirty="0">
                <a:hlinkClick r:id="rId7"/>
              </a:rPr>
              <a:t>https://evanw.github.io/float-toy/</a:t>
            </a:r>
            <a:endParaRPr lang="en-US" sz="1100" dirty="0"/>
          </a:p>
        </p:txBody>
      </p:sp>
    </p:spTree>
    <p:extLst>
      <p:ext uri="{BB962C8B-B14F-4D97-AF65-F5344CB8AC3E}">
        <p14:creationId xmlns:p14="http://schemas.microsoft.com/office/powerpoint/2010/main" val="604162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889D-D837-1EA3-031A-B5F1166A4865}"/>
              </a:ext>
            </a:extLst>
          </p:cNvPr>
          <p:cNvSpPr>
            <a:spLocks noGrp="1"/>
          </p:cNvSpPr>
          <p:nvPr>
            <p:ph type="title"/>
          </p:nvPr>
        </p:nvSpPr>
        <p:spPr>
          <a:xfrm>
            <a:off x="319500" y="209475"/>
            <a:ext cx="7514813" cy="755700"/>
          </a:xfrm>
        </p:spPr>
        <p:txBody>
          <a:bodyPr/>
          <a:lstStyle/>
          <a:p>
            <a:r>
              <a:rPr lang="en-US" dirty="0"/>
              <a:t>Whatever “Floats” your Boat ⛵</a:t>
            </a:r>
          </a:p>
        </p:txBody>
      </p:sp>
      <p:sp>
        <p:nvSpPr>
          <p:cNvPr id="3" name="Text Placeholder 2">
            <a:extLst>
              <a:ext uri="{FF2B5EF4-FFF2-40B4-BE49-F238E27FC236}">
                <a16:creationId xmlns:a16="http://schemas.microsoft.com/office/drawing/2014/main" id="{635ACFDD-9185-453F-68DA-7B7469194EAC}"/>
              </a:ext>
            </a:extLst>
          </p:cNvPr>
          <p:cNvSpPr>
            <a:spLocks noGrp="1"/>
          </p:cNvSpPr>
          <p:nvPr>
            <p:ph type="body" idx="1"/>
          </p:nvPr>
        </p:nvSpPr>
        <p:spPr>
          <a:xfrm>
            <a:off x="319499" y="965175"/>
            <a:ext cx="4131851" cy="3687829"/>
          </a:xfrm>
        </p:spPr>
        <p:txBody>
          <a:bodyPr/>
          <a:lstStyle/>
          <a:p>
            <a:r>
              <a:rPr lang="en-US" dirty="0"/>
              <a:t>The data type that you use in a neural network has implications on the amount of memory and processing power needed to house and compute math operations</a:t>
            </a:r>
          </a:p>
          <a:p>
            <a:endParaRPr lang="en-US" dirty="0"/>
          </a:p>
          <a:p>
            <a:r>
              <a:rPr lang="en-US" dirty="0"/>
              <a:t>Less precision : less memory</a:t>
            </a:r>
          </a:p>
          <a:p>
            <a:pPr lvl="1">
              <a:spcBef>
                <a:spcPts val="0"/>
              </a:spcBef>
            </a:pPr>
            <a:r>
              <a:rPr lang="en-US" dirty="0"/>
              <a:t>FP16 can only represent ±[5.97e-8, 65,504]</a:t>
            </a:r>
          </a:p>
          <a:p>
            <a:r>
              <a:rPr lang="en-US" dirty="0"/>
              <a:t>More precision : more performance?</a:t>
            </a:r>
          </a:p>
          <a:p>
            <a:pPr marL="152400" indent="0">
              <a:buNone/>
            </a:pPr>
            <a:endParaRPr lang="en-US" dirty="0"/>
          </a:p>
          <a:p>
            <a:r>
              <a:rPr lang="en-US" dirty="0"/>
              <a:t>Quantization can help after the fact to reduce model size. “Squish into the other data type.”</a:t>
            </a:r>
          </a:p>
          <a:p>
            <a:endParaRPr lang="en-US" dirty="0"/>
          </a:p>
        </p:txBody>
      </p:sp>
      <p:pic>
        <p:nvPicPr>
          <p:cNvPr id="2050" name="Picture 2">
            <a:extLst>
              <a:ext uri="{FF2B5EF4-FFF2-40B4-BE49-F238E27FC236}">
                <a16:creationId xmlns:a16="http://schemas.microsoft.com/office/drawing/2014/main" id="{4474224E-713C-D03E-E826-4345C37DC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987" y="1317600"/>
            <a:ext cx="4667249" cy="29771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CA3FE-7B1B-4CFA-29E9-DF9AA5C39110}"/>
              </a:ext>
            </a:extLst>
          </p:cNvPr>
          <p:cNvSpPr txBox="1"/>
          <p:nvPr/>
        </p:nvSpPr>
        <p:spPr>
          <a:xfrm>
            <a:off x="4318000" y="4810914"/>
            <a:ext cx="4746812" cy="246221"/>
          </a:xfrm>
          <a:prstGeom prst="rect">
            <a:avLst/>
          </a:prstGeom>
          <a:noFill/>
        </p:spPr>
        <p:txBody>
          <a:bodyPr wrap="none" rtlCol="0">
            <a:spAutoFit/>
          </a:bodyPr>
          <a:lstStyle/>
          <a:p>
            <a:r>
              <a:rPr lang="en-US" sz="1000" dirty="0"/>
              <a:t>Source: </a:t>
            </a:r>
            <a:r>
              <a:rPr lang="en-US" sz="1000" dirty="0">
                <a:hlinkClick r:id="rId3"/>
              </a:rPr>
              <a:t>https://blogs.nvidia.com/blog/2020/05/14/tensorfloat-32-precision-format/</a:t>
            </a:r>
            <a:endParaRPr lang="en-US" sz="1000" dirty="0"/>
          </a:p>
        </p:txBody>
      </p:sp>
      <p:pic>
        <p:nvPicPr>
          <p:cNvPr id="2052" name="Picture 4" descr="quant-freeze">
            <a:extLst>
              <a:ext uri="{FF2B5EF4-FFF2-40B4-BE49-F238E27FC236}">
                <a16:creationId xmlns:a16="http://schemas.microsoft.com/office/drawing/2014/main" id="{47022D70-A15A-0F0E-6C3F-D5AFCFDE4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56" y="3397645"/>
            <a:ext cx="3133725" cy="174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45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a:t>
            </a:r>
            <a:r>
              <a:rPr lang="en-US" dirty="0" err="1"/>
              <a:t>ROCm</a:t>
            </a:r>
            <a:endParaRPr lang="en-US" dirty="0"/>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pPr>
              <a:spcBef>
                <a:spcPts val="600"/>
              </a:spcBef>
            </a:pPr>
            <a:r>
              <a:rPr lang="en-US" dirty="0"/>
              <a:t>CUDA</a:t>
            </a:r>
          </a:p>
          <a:p>
            <a:pPr lvl="1">
              <a:spcBef>
                <a:spcPts val="600"/>
              </a:spcBef>
            </a:pPr>
            <a:r>
              <a:rPr lang="en-US" dirty="0"/>
              <a:t>Developed by Nvidia</a:t>
            </a:r>
          </a:p>
          <a:p>
            <a:pPr lvl="2">
              <a:spcBef>
                <a:spcPts val="600"/>
              </a:spcBef>
            </a:pPr>
            <a:r>
              <a:rPr lang="en-US" dirty="0"/>
              <a:t>“Compute Unified Device Architecture”</a:t>
            </a:r>
          </a:p>
          <a:p>
            <a:pPr lvl="1">
              <a:spcBef>
                <a:spcPts val="600"/>
              </a:spcBef>
            </a:pPr>
            <a:r>
              <a:rPr lang="en-US" dirty="0"/>
              <a:t>For use on Nvidia or CUDA-enabled GPUs (closed-source)</a:t>
            </a:r>
          </a:p>
          <a:p>
            <a:pPr lvl="1">
              <a:spcBef>
                <a:spcPts val="600"/>
              </a:spcBef>
            </a:pPr>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pPr>
              <a:spcBef>
                <a:spcPts val="600"/>
              </a:spcBef>
            </a:pPr>
            <a:r>
              <a:rPr lang="en-US" dirty="0" err="1"/>
              <a:t>ROCm</a:t>
            </a:r>
            <a:endParaRPr lang="en-US" dirty="0"/>
          </a:p>
          <a:p>
            <a:pPr lvl="1">
              <a:spcBef>
                <a:spcPts val="600"/>
              </a:spcBef>
            </a:pPr>
            <a:r>
              <a:rPr lang="en-US" dirty="0"/>
              <a:t>Developed by AMD</a:t>
            </a:r>
          </a:p>
          <a:p>
            <a:pPr lvl="1">
              <a:spcBef>
                <a:spcPts val="600"/>
              </a:spcBef>
            </a:pPr>
            <a:r>
              <a:rPr lang="en-US" dirty="0"/>
              <a:t>For use GPUs for a variety of vendors (open-source)</a:t>
            </a:r>
          </a:p>
          <a:p>
            <a:pPr lvl="1">
              <a:spcBef>
                <a:spcPts val="600"/>
              </a:spcBef>
            </a:pPr>
            <a:r>
              <a:rPr lang="en-US" dirty="0"/>
              <a:t>Parallelized functionality for matrix algebra, linear algebra solvers, etc.</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pic>
        <p:nvPicPr>
          <p:cNvPr id="3074" name="Picture 2" descr="undefined">
            <a:extLst>
              <a:ext uri="{FF2B5EF4-FFF2-40B4-BE49-F238E27FC236}">
                <a16:creationId xmlns:a16="http://schemas.microsoft.com/office/drawing/2014/main" id="{C6BE25CA-3D3C-54A6-0D36-52EDB686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9" y="1297450"/>
            <a:ext cx="1289304" cy="67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9AB626-0E74-1A1C-FDD4-96AFEB5282D6}"/>
              </a:ext>
            </a:extLst>
          </p:cNvPr>
          <p:cNvPicPr>
            <a:picLocks noChangeAspect="1"/>
          </p:cNvPicPr>
          <p:nvPr/>
        </p:nvPicPr>
        <p:blipFill>
          <a:blip r:embed="rId5"/>
          <a:stretch>
            <a:fillRect/>
          </a:stretch>
        </p:blipFill>
        <p:spPr>
          <a:xfrm>
            <a:off x="5894374" y="3543299"/>
            <a:ext cx="2920809" cy="1590675"/>
          </a:xfrm>
          <a:prstGeom prst="rect">
            <a:avLst/>
          </a:prstGeom>
        </p:spPr>
      </p:pic>
    </p:spTree>
    <p:extLst>
      <p:ext uri="{BB962C8B-B14F-4D97-AF65-F5344CB8AC3E}">
        <p14:creationId xmlns:p14="http://schemas.microsoft.com/office/powerpoint/2010/main" val="4186940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 (open-source)</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F023-8F8F-9C2E-812B-824CBBB84833}"/>
              </a:ext>
            </a:extLst>
          </p:cNvPr>
          <p:cNvSpPr>
            <a:spLocks noGrp="1"/>
          </p:cNvSpPr>
          <p:nvPr>
            <p:ph type="title"/>
          </p:nvPr>
        </p:nvSpPr>
        <p:spPr>
          <a:xfrm>
            <a:off x="203700" y="455300"/>
            <a:ext cx="6321600" cy="635400"/>
          </a:xfrm>
        </p:spPr>
        <p:txBody>
          <a:bodyPr/>
          <a:lstStyle/>
          <a:p>
            <a:r>
              <a:rPr lang="en-US" dirty="0"/>
              <a:t>In Closing…</a:t>
            </a:r>
          </a:p>
        </p:txBody>
      </p:sp>
      <p:sp>
        <p:nvSpPr>
          <p:cNvPr id="4" name="Text Placeholder 3">
            <a:extLst>
              <a:ext uri="{FF2B5EF4-FFF2-40B4-BE49-F238E27FC236}">
                <a16:creationId xmlns:a16="http://schemas.microsoft.com/office/drawing/2014/main" id="{3C61E7A9-73E5-7CDC-040A-92B879799359}"/>
              </a:ext>
            </a:extLst>
          </p:cNvPr>
          <p:cNvSpPr>
            <a:spLocks noGrp="1"/>
          </p:cNvSpPr>
          <p:nvPr>
            <p:ph type="body" idx="1"/>
          </p:nvPr>
        </p:nvSpPr>
        <p:spPr>
          <a:xfrm>
            <a:off x="4164486" y="645228"/>
            <a:ext cx="4515964" cy="4497700"/>
          </a:xfrm>
        </p:spPr>
        <p:txBody>
          <a:bodyPr/>
          <a:lstStyle/>
          <a:p>
            <a:pPr marL="139700" indent="0">
              <a:buNone/>
            </a:pPr>
            <a:r>
              <a:rPr lang="en-US" dirty="0"/>
              <a:t>Neural networks (especially LLMs) use large amounts of matrix multiplication to get the job done</a:t>
            </a:r>
          </a:p>
          <a:p>
            <a:endParaRPr lang="en-US" dirty="0"/>
          </a:p>
          <a:p>
            <a:pPr marL="139700" indent="0">
              <a:buNone/>
            </a:pPr>
            <a:r>
              <a:rPr lang="en-US" dirty="0"/>
              <a:t>Certain factors/decisions can impact the performance of the model (both training and inferencing)</a:t>
            </a:r>
          </a:p>
          <a:p>
            <a:pPr>
              <a:spcBef>
                <a:spcPts val="600"/>
              </a:spcBef>
            </a:pPr>
            <a:r>
              <a:rPr lang="en-US" dirty="0"/>
              <a:t>Hardware: GPU vs. CPU</a:t>
            </a:r>
          </a:p>
          <a:p>
            <a:pPr lvl="1">
              <a:spcBef>
                <a:spcPts val="600"/>
              </a:spcBef>
            </a:pPr>
            <a:r>
              <a:rPr lang="en-US" dirty="0"/>
              <a:t>Core Quantity, Core Speed, Core Type</a:t>
            </a:r>
          </a:p>
          <a:p>
            <a:pPr lvl="1">
              <a:spcBef>
                <a:spcPts val="600"/>
              </a:spcBef>
            </a:pPr>
            <a:r>
              <a:rPr lang="en-US" dirty="0"/>
              <a:t>Architecture: x86, ARM</a:t>
            </a:r>
          </a:p>
          <a:p>
            <a:pPr lvl="1">
              <a:spcBef>
                <a:spcPts val="600"/>
              </a:spcBef>
            </a:pPr>
            <a:r>
              <a:rPr lang="en-US" dirty="0"/>
              <a:t>Precision: FP16, FP32, BFLOAT16</a:t>
            </a:r>
          </a:p>
          <a:p>
            <a:pPr>
              <a:spcBef>
                <a:spcPts val="600"/>
              </a:spcBef>
            </a:pPr>
            <a:r>
              <a:rPr lang="en-US" dirty="0"/>
              <a:t>Technology: CUDA, </a:t>
            </a:r>
            <a:r>
              <a:rPr lang="en-US" dirty="0" err="1"/>
              <a:t>ROCm</a:t>
            </a:r>
            <a:r>
              <a:rPr lang="en-US" dirty="0"/>
              <a:t>, Metal</a:t>
            </a:r>
          </a:p>
          <a:p>
            <a:pPr>
              <a:spcBef>
                <a:spcPts val="600"/>
              </a:spcBef>
            </a:pPr>
            <a:r>
              <a:rPr lang="en-US" dirty="0"/>
              <a:t>Framework: </a:t>
            </a:r>
            <a:r>
              <a:rPr lang="en-US" dirty="0" err="1"/>
              <a:t>PyTorch</a:t>
            </a:r>
            <a:r>
              <a:rPr lang="en-US" dirty="0"/>
              <a:t>, </a:t>
            </a:r>
            <a:r>
              <a:rPr lang="en-US" dirty="0" err="1"/>
              <a:t>Tensorflow</a:t>
            </a:r>
            <a:r>
              <a:rPr lang="en-US" dirty="0"/>
              <a:t>, </a:t>
            </a:r>
            <a:r>
              <a:rPr lang="en-US" dirty="0" err="1"/>
              <a:t>MXNet</a:t>
            </a:r>
            <a:endParaRPr lang="en-US" dirty="0"/>
          </a:p>
          <a:p>
            <a:pPr>
              <a:spcBef>
                <a:spcPts val="600"/>
              </a:spcBef>
            </a:pPr>
            <a:r>
              <a:rPr lang="en-US" dirty="0"/>
              <a:t>Network Architecture</a:t>
            </a:r>
          </a:p>
          <a:p>
            <a:pPr>
              <a:spcBef>
                <a:spcPts val="600"/>
              </a:spcBef>
            </a:pPr>
            <a:r>
              <a:rPr lang="en-US" dirty="0"/>
              <a:t>Quantization, etc.</a:t>
            </a:r>
          </a:p>
          <a:p>
            <a:endParaRPr lang="en-US" dirty="0"/>
          </a:p>
        </p:txBody>
      </p:sp>
      <p:pic>
        <p:nvPicPr>
          <p:cNvPr id="8" name="Picture 7" descr="A diagram of different colored cubes&#10;&#10;Description automatically generated">
            <a:extLst>
              <a:ext uri="{FF2B5EF4-FFF2-40B4-BE49-F238E27FC236}">
                <a16:creationId xmlns:a16="http://schemas.microsoft.com/office/drawing/2014/main" id="{AFC6C162-609A-B311-679E-29D8B25505FE}"/>
              </a:ext>
            </a:extLst>
          </p:cNvPr>
          <p:cNvPicPr>
            <a:picLocks noChangeAspect="1"/>
          </p:cNvPicPr>
          <p:nvPr/>
        </p:nvPicPr>
        <p:blipFill>
          <a:blip r:embed="rId2"/>
          <a:stretch>
            <a:fillRect/>
          </a:stretch>
        </p:blipFill>
        <p:spPr>
          <a:xfrm>
            <a:off x="108450" y="1090700"/>
            <a:ext cx="3931578" cy="3931578"/>
          </a:xfrm>
          <a:prstGeom prst="rect">
            <a:avLst/>
          </a:prstGeom>
        </p:spPr>
      </p:pic>
    </p:spTree>
    <p:extLst>
      <p:ext uri="{BB962C8B-B14F-4D97-AF65-F5344CB8AC3E}">
        <p14:creationId xmlns:p14="http://schemas.microsoft.com/office/powerpoint/2010/main" val="936743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55</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56</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57</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58</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489E-DE46-CB44-B77D-A25BB9D8E4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6202D-90D0-FFC9-8994-BB549E3B5724}"/>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3AC9C1CB-6079-0155-9655-F507666B36AF}"/>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60AC85F9-C635-6E59-1854-92086A343B21}"/>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pic>
        <p:nvPicPr>
          <p:cNvPr id="9" name="Graphic 8">
            <a:extLst>
              <a:ext uri="{FF2B5EF4-FFF2-40B4-BE49-F238E27FC236}">
                <a16:creationId xmlns:a16="http://schemas.microsoft.com/office/drawing/2014/main" id="{9E8A2ABA-2F7B-8178-256D-E39C02243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6794" y="318494"/>
            <a:ext cx="601070" cy="601070"/>
          </a:xfrm>
          <a:prstGeom prst="rect">
            <a:avLst/>
          </a:prstGeom>
        </p:spPr>
      </p:pic>
      <p:pic>
        <p:nvPicPr>
          <p:cNvPr id="7" name="Picture 6">
            <a:extLst>
              <a:ext uri="{FF2B5EF4-FFF2-40B4-BE49-F238E27FC236}">
                <a16:creationId xmlns:a16="http://schemas.microsoft.com/office/drawing/2014/main" id="{1D6F15CB-BF16-85A6-361F-B984ABD23C3D}"/>
              </a:ext>
            </a:extLst>
          </p:cNvPr>
          <p:cNvPicPr>
            <a:picLocks noChangeAspect="1"/>
          </p:cNvPicPr>
          <p:nvPr/>
        </p:nvPicPr>
        <p:blipFill>
          <a:blip r:embed="rId5"/>
          <a:stretch>
            <a:fillRect/>
          </a:stretch>
        </p:blipFill>
        <p:spPr>
          <a:xfrm>
            <a:off x="1056463" y="1074194"/>
            <a:ext cx="7031074" cy="3833657"/>
          </a:xfrm>
          <a:prstGeom prst="rect">
            <a:avLst/>
          </a:prstGeom>
        </p:spPr>
      </p:pic>
    </p:spTree>
    <p:extLst>
      <p:ext uri="{BB962C8B-B14F-4D97-AF65-F5344CB8AC3E}">
        <p14:creationId xmlns:p14="http://schemas.microsoft.com/office/powerpoint/2010/main" val="1279728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E6072-1FDE-3ACB-40EA-3EFDF8EC4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3A9C3-E7F6-200B-32DD-0CD3BA72A6AC}"/>
              </a:ext>
            </a:extLst>
          </p:cNvPr>
          <p:cNvSpPr>
            <a:spLocks noGrp="1"/>
          </p:cNvSpPr>
          <p:nvPr>
            <p:ph type="title"/>
          </p:nvPr>
        </p:nvSpPr>
        <p:spPr>
          <a:xfrm>
            <a:off x="319499" y="565744"/>
            <a:ext cx="3440787"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670B6B35-1EC4-FA98-9576-5AE5AB3B05DC}"/>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35EE290B-E65B-6530-E6A0-F30221AD3C29}"/>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1FC6592A-9850-24CF-B16E-F0EDDC743D21}"/>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8D7792C3-8E3F-D37E-0893-855808765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7" y="219634"/>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31390"/>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2572</TotalTime>
  <Words>5831</Words>
  <Application>Microsoft Office PowerPoint</Application>
  <PresentationFormat>On-screen Show (16:9)</PresentationFormat>
  <Paragraphs>1197</Paragraphs>
  <Slides>73</Slides>
  <Notes>8</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3" baseType="lpstr">
      <vt:lpstr>Segoe UI</vt:lpstr>
      <vt:lpstr>Arial</vt:lpstr>
      <vt:lpstr>Cambria</vt:lpstr>
      <vt:lpstr>Cambria Math</vt:lpstr>
      <vt:lpstr>Wingdings</vt:lpstr>
      <vt:lpstr>Raleway</vt:lpstr>
      <vt:lpstr>Consolas</vt:lpstr>
      <vt:lpstr>Lato</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AI Services</vt:lpstr>
      <vt:lpstr>Azure Machine Learning Studio</vt:lpstr>
      <vt:lpstr>Azure AI Foundry</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RAG: Retrieval Augmented Generation</vt:lpstr>
      <vt:lpstr>Prompt Flows</vt:lpstr>
      <vt:lpstr>MLOps and Model Deployment</vt:lpstr>
      <vt:lpstr>“Now that my we have an ML model that they’re happy with, how do we go about using it in production?”</vt:lpstr>
      <vt:lpstr>Deployment Options</vt:lpstr>
      <vt:lpstr>Batch Scoring</vt:lpstr>
      <vt:lpstr>Databricks + Azure Data Factory</vt:lpstr>
      <vt:lpstr>Realtime Scoring</vt:lpstr>
      <vt:lpstr>Serverless Endpoints</vt:lpstr>
      <vt:lpstr>Deep Learning + GPU Acceleration</vt:lpstr>
      <vt:lpstr>Overview of Neural Networks</vt:lpstr>
      <vt:lpstr>Example LLM Architecture</vt:lpstr>
      <vt:lpstr>Matrix Multiplication in LLMs</vt:lpstr>
      <vt:lpstr>GPT-3 175B Configuration</vt:lpstr>
      <vt:lpstr>ONNX</vt:lpstr>
      <vt:lpstr>Types of Processors (Well, the ones relevant to ML/DL/AI)</vt:lpstr>
      <vt:lpstr>RISCy Business - ARM vs. x86 Processors</vt:lpstr>
      <vt:lpstr>Precision, Precisely</vt:lpstr>
      <vt:lpstr>Whatever “Floats” your Boat ⛵</vt:lpstr>
      <vt:lpstr>CUDA and ROCm</vt:lpstr>
      <vt:lpstr>Triton and Metal</vt:lpstr>
      <vt:lpstr>In Closing…</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lpstr>PowerPoint Presentation</vt:lpstr>
      <vt:lpstr>CUDA and OpenCL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151</cp:revision>
  <dcterms:created xsi:type="dcterms:W3CDTF">2019-01-02T02:35:54Z</dcterms:created>
  <dcterms:modified xsi:type="dcterms:W3CDTF">2025-09-30T17:52:24Z</dcterms:modified>
</cp:coreProperties>
</file>